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32.xml" ContentType="application/vnd.openxmlformats-officedocument.presentationml.notesSlid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s/slide19.xml" ContentType="application/vnd.openxmlformats-officedocument.presentationml.slide+xml"/>
  <Override PartName="/ppt/slides/slide12.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34.xml" ContentType="application/vnd.openxmlformats-officedocument.presentationml.slide+xml"/>
  <Override PartName="/ppt/notesSlides/notesSlide26.xml" ContentType="application/vnd.openxmlformats-officedocument.presentationml.notes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notesSlides/notesSlide33.xml" ContentType="application/vnd.openxmlformats-officedocument.presentationml.notesSlide+xml"/>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9"/>
  </p:notesMasterIdLst>
  <p:handoutMasterIdLst>
    <p:handoutMasterId r:id="rId40"/>
  </p:handoutMasterIdLst>
  <p:sldIdLst>
    <p:sldId id="269" r:id="rId2"/>
    <p:sldId id="345" r:id="rId3"/>
    <p:sldId id="274" r:id="rId4"/>
    <p:sldId id="276" r:id="rId5"/>
    <p:sldId id="283" r:id="rId6"/>
    <p:sldId id="278" r:id="rId7"/>
    <p:sldId id="338" r:id="rId8"/>
    <p:sldId id="298" r:id="rId9"/>
    <p:sldId id="300" r:id="rId10"/>
    <p:sldId id="313" r:id="rId11"/>
    <p:sldId id="279" r:id="rId12"/>
    <p:sldId id="337" r:id="rId13"/>
    <p:sldId id="347" r:id="rId14"/>
    <p:sldId id="285" r:id="rId15"/>
    <p:sldId id="358" r:id="rId16"/>
    <p:sldId id="339" r:id="rId17"/>
    <p:sldId id="262" r:id="rId18"/>
    <p:sldId id="291" r:id="rId19"/>
    <p:sldId id="322" r:id="rId20"/>
    <p:sldId id="323" r:id="rId21"/>
    <p:sldId id="327" r:id="rId22"/>
    <p:sldId id="328" r:id="rId23"/>
    <p:sldId id="353" r:id="rId24"/>
    <p:sldId id="355" r:id="rId25"/>
    <p:sldId id="354" r:id="rId26"/>
    <p:sldId id="356" r:id="rId27"/>
    <p:sldId id="340" r:id="rId28"/>
    <p:sldId id="341" r:id="rId29"/>
    <p:sldId id="342" r:id="rId30"/>
    <p:sldId id="344" r:id="rId31"/>
    <p:sldId id="343" r:id="rId32"/>
    <p:sldId id="348" r:id="rId33"/>
    <p:sldId id="349" r:id="rId34"/>
    <p:sldId id="350" r:id="rId35"/>
    <p:sldId id="351" r:id="rId36"/>
    <p:sldId id="357" r:id="rId37"/>
    <p:sldId id="35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2839" autoAdjust="0"/>
    <p:restoredTop sz="74223" autoAdjust="0"/>
  </p:normalViewPr>
  <p:slideViewPr>
    <p:cSldViewPr snapToGrid="0" snapToObjects="1">
      <p:cViewPr varScale="1">
        <p:scale>
          <a:sx n="94" d="100"/>
          <a:sy n="94" d="100"/>
        </p:scale>
        <p:origin x="-14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4" d="100"/>
          <a:sy n="94" d="100"/>
        </p:scale>
        <p:origin x="-276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ableStyles" Target="tableStyles.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esProps" Target="presProps.xml"/><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theme" Target="theme/theme1.xml"/><Relationship Id="rId41" Type="http://schemas.openxmlformats.org/officeDocument/2006/relationships/printerSettings" Target="printerSettings/printerSettings1.bin"/><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C44C6A-FFA2-0849-9B7F-916878A06A01}" type="datetimeFigureOut">
              <a:rPr lang="en-US" smtClean="0"/>
              <a:pPr/>
              <a:t>3/31/12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B187758-4B3B-B143-9C71-6C3D1D77D365}"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81729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A20E9A-8981-8743-A527-97053E3E6E7A}" type="datetimeFigureOut">
              <a:rPr lang="en-US" smtClean="0"/>
              <a:pPr/>
              <a:t>3/31/12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C47F27-C60B-2549-B694-76822776221E}"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740727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3" Type="http://schemas.openxmlformats.org/officeDocument/2006/relationships/hyperlink" Target="http://cosee.umaine.edu/files/coseeos/video_tsoi04.htm" TargetMode="Externa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3" Type="http://schemas.openxmlformats.org/officeDocument/2006/relationships/hyperlink" Target="http://svs.gsfc.nasa.gov/goto?3652" TargetMode="Externa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ctr"/>
            <a:r>
              <a:rPr lang="en-US" dirty="0" smtClean="0"/>
              <a:t>…Aquarius. She used to work at the JPL where the instrumentation</a:t>
            </a:r>
            <a:r>
              <a:rPr lang="en-US" baseline="0" dirty="0" smtClean="0"/>
              <a:t> for the </a:t>
            </a:r>
            <a:r>
              <a:rPr lang="en-US" baseline="0" dirty="0" smtClean="0">
                <a:solidFill>
                  <a:srgbClr val="FF0000"/>
                </a:solidFill>
              </a:rPr>
              <a:t>satellite</a:t>
            </a:r>
            <a:r>
              <a:rPr lang="en-US" baseline="0" dirty="0" smtClean="0"/>
              <a:t> was developed and was on the initial proposal for AQ in 2002 as the EPO lead. She was then on a proposal for COSEE to be involved in the EPO for the mission in 2005 and here we are today. </a:t>
            </a:r>
            <a:r>
              <a:rPr lang="en-US" sz="1200" b="0" i="1" dirty="0" smtClean="0"/>
              <a:t>Aquarius / SAC-D</a:t>
            </a:r>
            <a:r>
              <a:rPr lang="en-US" sz="1200" b="0" dirty="0" smtClean="0"/>
              <a:t> is a joint</a:t>
            </a:r>
          </a:p>
          <a:p>
            <a:pPr algn="ctr"/>
            <a:r>
              <a:rPr lang="en-US" sz="1200" b="0" dirty="0" smtClean="0"/>
              <a:t>U.S. (NASA) - Argentine (CONAE) venture</a:t>
            </a:r>
            <a:endParaRPr lang="en-US" dirty="0" smtClean="0"/>
          </a:p>
          <a:p>
            <a:pPr algn="ctr"/>
            <a:r>
              <a:rPr lang="en-US" baseline="0" dirty="0" smtClean="0"/>
              <a:t>So, now that we have the background to the story…what is Aquarius? </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density for a minute then,</a:t>
            </a:r>
            <a:r>
              <a:rPr lang="en-US" baseline="0" dirty="0" smtClean="0"/>
              <a:t> because it obviously is influenced by salinity and has an important role to play in </a:t>
            </a:r>
            <a:r>
              <a:rPr lang="en-US" b="1" baseline="0" dirty="0" smtClean="0"/>
              <a:t>OCEAN CIRCULATION, PARTICULARLY BELOW WIND-DRIVEN SURFACE CURRENTS</a:t>
            </a:r>
            <a:r>
              <a:rPr lang="en-US" baseline="0" dirty="0" smtClean="0"/>
              <a:t>. To illustrate this concept, we’re going to do a little demonstration…</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0" baseline="0" dirty="0" smtClean="0"/>
              <a:t>Effects of Temperature and Salinity on Density</a:t>
            </a:r>
          </a:p>
          <a:p>
            <a:r>
              <a:rPr lang="en-US" baseline="0" dirty="0" smtClean="0"/>
              <a:t>This activity came from the COSEE-OS publication </a:t>
            </a:r>
            <a:r>
              <a:rPr lang="en-US" b="1" i="1" baseline="0" dirty="0" smtClean="0"/>
              <a:t>Teaching Physical Concepts in Oceanography, </a:t>
            </a:r>
            <a:r>
              <a:rPr lang="en-US" i="0" baseline="0" dirty="0" smtClean="0"/>
              <a:t>which was written by UMaine </a:t>
            </a:r>
            <a:r>
              <a:rPr lang="en-US" b="1" i="0" baseline="0" dirty="0" smtClean="0"/>
              <a:t>scientists IN COLLABORATION WITH A PROFESSOR OF EDUCATION (Dr. Herman Weller) </a:t>
            </a:r>
            <a:r>
              <a:rPr lang="en-US" i="0" baseline="0" dirty="0" smtClean="0"/>
              <a:t>and has activities illustrating other ocean science concepts such as pressure, buoyancy, internal waves, etc. …</a:t>
            </a:r>
          </a:p>
          <a:p>
            <a:endParaRPr lang="en-US" i="0" baseline="0" dirty="0" smtClean="0"/>
          </a:p>
          <a:p>
            <a:r>
              <a:rPr lang="en-US" i="0" baseline="0" dirty="0" smtClean="0"/>
              <a:t>So why are these changes in density so important?</a:t>
            </a:r>
          </a:p>
          <a:p>
            <a:endParaRPr lang="en-US" i="0" baseline="0" dirty="0" smtClean="0"/>
          </a:p>
          <a:p>
            <a:pPr>
              <a:spcBef>
                <a:spcPct val="0"/>
              </a:spcBef>
            </a:pPr>
            <a:r>
              <a:rPr lang="en-US" dirty="0" smtClean="0"/>
              <a:t>Activities like this are great for allowing students to make predictions, test hypothesis, etc. So…what do you all think is going to happen?</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Calibri" pitchFamily="-105" charset="0"/>
              </a:rPr>
              <a:t>Predictions about what will happen when the divider is removed.</a:t>
            </a:r>
            <a:r>
              <a:rPr lang="en-US" baseline="0" dirty="0" smtClean="0">
                <a:latin typeface="Calibri" pitchFamily="-105" charset="0"/>
              </a:rPr>
              <a:t> </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Calibri" pitchFamily="-105" charset="0"/>
              </a:rPr>
              <a:t>Predictions of density and temp distribution in world oceans…seasonality, patterns, conveyor belt ,etc.</a:t>
            </a:r>
            <a:r>
              <a:rPr lang="en-US" baseline="0" dirty="0" smtClean="0">
                <a:latin typeface="Calibri" pitchFamily="-105" charset="0"/>
              </a:rPr>
              <a:t> </a:t>
            </a:r>
          </a:p>
          <a:p>
            <a:pPr marL="0" marR="0" indent="0" algn="l" defTabSz="457200" rtl="0" eaLnBrk="1" fontAlgn="auto" latinLnBrk="0" hangingPunct="1">
              <a:lnSpc>
                <a:spcPct val="100000"/>
              </a:lnSpc>
              <a:spcBef>
                <a:spcPts val="0"/>
              </a:spcBef>
              <a:spcAft>
                <a:spcPts val="0"/>
              </a:spcAft>
              <a:buClrTx/>
              <a:buSzTx/>
              <a:buFont typeface="Arial"/>
              <a:buChar char="•"/>
              <a:tabLst/>
              <a:defRPr/>
            </a:pPr>
            <a:r>
              <a:rPr lang="en-US" dirty="0" smtClean="0">
                <a:latin typeface="Calibri" pitchFamily="-105" charset="0"/>
              </a:rPr>
              <a:t>Discussions about energy required for mixing (more mixing = more energy).</a:t>
            </a:r>
          </a:p>
          <a:p>
            <a:pPr>
              <a:buFont typeface="Arial" pitchFamily="-105" charset="0"/>
              <a:buChar char="•"/>
            </a:pPr>
            <a:r>
              <a:rPr lang="en-US" dirty="0" smtClean="0">
                <a:latin typeface="Calibri" pitchFamily="-105" charset="0"/>
              </a:rPr>
              <a:t> Predictions about areas of the ocean that would be well-mixed versus stratified. </a:t>
            </a:r>
          </a:p>
          <a:p>
            <a:pPr>
              <a:buFont typeface="Arial" pitchFamily="-105" charset="0"/>
              <a:buChar char="•"/>
            </a:pPr>
            <a:r>
              <a:rPr lang="en-US" dirty="0" smtClean="0">
                <a:latin typeface="Calibri" pitchFamily="-105" charset="0"/>
                <a:hlinkClick r:id="rId3"/>
              </a:rPr>
              <a:t>Activity Video</a:t>
            </a:r>
            <a:endParaRPr lang="en-US" dirty="0" smtClean="0">
              <a:latin typeface="Calibri" pitchFamily="-105" charset="0"/>
            </a:endParaRPr>
          </a:p>
          <a:p>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Slide Image Placeholder 1"/>
          <p:cNvSpPr>
            <a:spLocks noGrp="1" noRot="1" noChangeAspec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z="1200" b="1" kern="1200" dirty="0" smtClean="0">
                <a:solidFill>
                  <a:schemeClr val="tx1"/>
                </a:solidFill>
                <a:latin typeface="+mn-lt"/>
                <a:ea typeface="+mn-ea"/>
                <a:cs typeface="+mn-cs"/>
              </a:rPr>
              <a:t>The </a:t>
            </a:r>
            <a:r>
              <a:rPr lang="en-US" sz="1200" b="1" kern="1200" dirty="0" err="1" smtClean="0">
                <a:solidFill>
                  <a:schemeClr val="tx1"/>
                </a:solidFill>
                <a:latin typeface="+mn-lt"/>
                <a:ea typeface="+mn-ea"/>
                <a:cs typeface="+mn-cs"/>
              </a:rPr>
              <a:t>Thermohaline</a:t>
            </a:r>
            <a:r>
              <a:rPr lang="en-US" sz="1200" b="1" kern="1200" dirty="0" smtClean="0">
                <a:solidFill>
                  <a:schemeClr val="tx1"/>
                </a:solidFill>
                <a:latin typeface="+mn-lt"/>
                <a:ea typeface="+mn-ea"/>
                <a:cs typeface="+mn-cs"/>
              </a:rPr>
              <a:t> Circulation - The Great Ocean Conveyor Belt</a:t>
            </a:r>
          </a:p>
          <a:p>
            <a:pPr>
              <a:spcBef>
                <a:spcPct val="0"/>
              </a:spcBef>
            </a:pPr>
            <a:r>
              <a:rPr lang="en-US" sz="1200" kern="1200" dirty="0" smtClean="0">
                <a:solidFill>
                  <a:schemeClr val="tx1"/>
                </a:solidFill>
                <a:latin typeface="+mn-lt"/>
                <a:ea typeface="+mn-ea"/>
                <a:cs typeface="+mn-cs"/>
              </a:rPr>
              <a:t>This animation first depicts </a:t>
            </a:r>
            <a:r>
              <a:rPr lang="en-US" sz="1200" kern="1200" dirty="0" err="1" smtClean="0">
                <a:solidFill>
                  <a:schemeClr val="tx1"/>
                </a:solidFill>
                <a:latin typeface="+mn-lt"/>
                <a:ea typeface="+mn-ea"/>
                <a:cs typeface="+mn-cs"/>
              </a:rPr>
              <a:t>thermohaline</a:t>
            </a:r>
            <a:r>
              <a:rPr lang="en-US" sz="1200" kern="1200" dirty="0" smtClean="0">
                <a:solidFill>
                  <a:schemeClr val="tx1"/>
                </a:solidFill>
                <a:latin typeface="+mn-lt"/>
                <a:ea typeface="+mn-ea"/>
                <a:cs typeface="+mn-cs"/>
              </a:rPr>
              <a:t> surface flows over surface density, and illustrates the sinking of water in the dense ocean near Iceland and Greenland. The surface of the ocean then fades away and the animation pulls back to show the global </a:t>
            </a:r>
            <a:r>
              <a:rPr lang="en-US" sz="1200" kern="1200" dirty="0" err="1" smtClean="0">
                <a:solidFill>
                  <a:schemeClr val="tx1"/>
                </a:solidFill>
                <a:latin typeface="+mn-lt"/>
                <a:ea typeface="+mn-ea"/>
                <a:cs typeface="+mn-cs"/>
              </a:rPr>
              <a:t>thermohaline</a:t>
            </a:r>
            <a:r>
              <a:rPr lang="en-US" sz="1200" kern="1200" dirty="0" smtClean="0">
                <a:solidFill>
                  <a:schemeClr val="tx1"/>
                </a:solidFill>
                <a:latin typeface="+mn-lt"/>
                <a:ea typeface="+mn-ea"/>
                <a:cs typeface="+mn-cs"/>
              </a:rPr>
              <a:t> circulation. </a:t>
            </a:r>
          </a:p>
          <a:p>
            <a:pPr>
              <a:spcBef>
                <a:spcPct val="0"/>
              </a:spcBef>
            </a:pPr>
            <a:endParaRPr lang="en-US" sz="1200" kern="1200" dirty="0" smtClean="0">
              <a:solidFill>
                <a:schemeClr val="tx1"/>
              </a:solidFill>
              <a:latin typeface="+mn-lt"/>
              <a:ea typeface="+mn-ea"/>
              <a:cs typeface="+mn-cs"/>
            </a:endParaRPr>
          </a:p>
          <a:p>
            <a:pPr>
              <a:spcBef>
                <a:spcPct val="0"/>
              </a:spcBef>
            </a:pPr>
            <a:r>
              <a:rPr lang="en-US" sz="1200" kern="1200" dirty="0" smtClean="0">
                <a:solidFill>
                  <a:schemeClr val="tx1"/>
                </a:solidFill>
                <a:latin typeface="+mn-lt"/>
                <a:ea typeface="+mn-ea"/>
                <a:cs typeface="+mn-cs"/>
              </a:rPr>
              <a:t>The oceans are mostly composed of warm salty water near the surface over cold, less salty water in the ocean depths. These two regions don't mix except in certain special areas. The ocean currents, the movement of the ocean in the surface layer, are driven mostly by the wind. In certain areas near the polar oceans, the colder surface water also gets saltier due to evaporation or sea ice formation. In these regions, the surface water becomes dense enough to sink to the ocean depths. This pumping of surface water into the deep ocean forces the deep water to move horizontally until it can find an area on the world where it can rise back to the surface and close the current loop. This usually occurs in the equatorial ocean, mostly in the Pacific and Indian Oceans. This very large, slow current is called the </a:t>
            </a:r>
            <a:r>
              <a:rPr lang="en-US" sz="1200" kern="1200" dirty="0" err="1" smtClean="0">
                <a:solidFill>
                  <a:schemeClr val="tx1"/>
                </a:solidFill>
                <a:latin typeface="+mn-lt"/>
                <a:ea typeface="+mn-ea"/>
                <a:cs typeface="+mn-cs"/>
              </a:rPr>
              <a:t>thermohaline</a:t>
            </a:r>
            <a:r>
              <a:rPr lang="en-US" sz="1200" kern="1200" dirty="0" smtClean="0">
                <a:solidFill>
                  <a:schemeClr val="tx1"/>
                </a:solidFill>
                <a:latin typeface="+mn-lt"/>
                <a:ea typeface="+mn-ea"/>
                <a:cs typeface="+mn-cs"/>
              </a:rPr>
              <a:t> circulation because it is caused by temperature and salinity (</a:t>
            </a:r>
            <a:r>
              <a:rPr lang="en-US" sz="1200" kern="1200" dirty="0" err="1" smtClean="0">
                <a:solidFill>
                  <a:schemeClr val="tx1"/>
                </a:solidFill>
                <a:latin typeface="+mn-lt"/>
                <a:ea typeface="+mn-ea"/>
                <a:cs typeface="+mn-cs"/>
              </a:rPr>
              <a:t>haline</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variations.This</a:t>
            </a:r>
            <a:r>
              <a:rPr lang="en-US" sz="1200" kern="1200" dirty="0" smtClean="0">
                <a:solidFill>
                  <a:schemeClr val="tx1"/>
                </a:solidFill>
                <a:latin typeface="+mn-lt"/>
                <a:ea typeface="+mn-ea"/>
                <a:cs typeface="+mn-cs"/>
              </a:rPr>
              <a:t> animation shows one of the major regions where this pumping occurs, the North Atlantic Ocean around Greenland, Iceland, and the North Sea. The surface ocean current brings new water to this region from the South Atlantic via the Gulf Stream and the water returns to the South Atlantic via the North Atlantic Deep Water current. The continual influx of warm water into the North Atlantic polar ocean keeps the regions around Iceland and southern Greenland mostly free of sea ice year </a:t>
            </a:r>
            <a:r>
              <a:rPr lang="en-US" sz="1200" kern="1200" dirty="0" err="1" smtClean="0">
                <a:solidFill>
                  <a:schemeClr val="tx1"/>
                </a:solidFill>
                <a:latin typeface="+mn-lt"/>
                <a:ea typeface="+mn-ea"/>
                <a:cs typeface="+mn-cs"/>
              </a:rPr>
              <a:t>round.The</a:t>
            </a:r>
            <a:r>
              <a:rPr lang="en-US" sz="1200" kern="1200" dirty="0" smtClean="0">
                <a:solidFill>
                  <a:schemeClr val="tx1"/>
                </a:solidFill>
                <a:latin typeface="+mn-lt"/>
                <a:ea typeface="+mn-ea"/>
                <a:cs typeface="+mn-cs"/>
              </a:rPr>
              <a:t> animation also shows another feature of the global ocean circulation: the Antarctic Circumpolar Current. The region around latitude 60 south is the the only part of the Earth where the ocean can flow all the way around the world with no land in the way. As a result, both the surface and deep waters flow from west to east around Antarctica. This circumpolar motion links the world's oceans and allows the deep water circulation from the Atlantic to rise in the Indian and Pacific Oceans and the surface circulation to close with the northward flow in the </a:t>
            </a:r>
            <a:r>
              <a:rPr lang="en-US" sz="1200" kern="1200" dirty="0" err="1" smtClean="0">
                <a:solidFill>
                  <a:schemeClr val="tx1"/>
                </a:solidFill>
                <a:latin typeface="+mn-lt"/>
                <a:ea typeface="+mn-ea"/>
                <a:cs typeface="+mn-cs"/>
              </a:rPr>
              <a:t>Atlantic.The</a:t>
            </a:r>
            <a:r>
              <a:rPr lang="en-US" sz="1200" kern="1200" dirty="0" smtClean="0">
                <a:solidFill>
                  <a:schemeClr val="tx1"/>
                </a:solidFill>
                <a:latin typeface="+mn-lt"/>
                <a:ea typeface="+mn-ea"/>
                <a:cs typeface="+mn-cs"/>
              </a:rPr>
              <a:t> color on the world's ocean's at the beginning of this animation represents surface water density, with dark regions being most dense and light regions being least dense (see the animation </a:t>
            </a:r>
            <a:r>
              <a:rPr lang="en-US" sz="1200" kern="1200" dirty="0" smtClean="0">
                <a:solidFill>
                  <a:schemeClr val="tx1"/>
                </a:solidFill>
                <a:latin typeface="+mn-lt"/>
                <a:ea typeface="+mn-ea"/>
                <a:cs typeface="+mn-cs"/>
                <a:hlinkClick r:id="rId3"/>
              </a:rPr>
              <a:t>Sea Surface Temperature, Salinity and Density). The depths of the oceans are highly exaggerated to better illustrate the differences between the surface flows and deep water flows. The actual flows in this model are based on current theories of the thermohaline circulation rather than actual data. The thermohaline circulation is a very slow moving current that can be difficult to distinguish from general ocean circulation. Therefore, it is difficult to measure or simulate. </a:t>
            </a:r>
            <a:endParaRPr lang="en-US" dirty="0" smtClean="0"/>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7EE9147-C862-FC4C-958E-942A868393DB}" type="slidenum">
              <a:rPr lang="en-US">
                <a:ea typeface="ＭＳ Ｐゴシック" pitchFamily="-105" charset="-128"/>
                <a:cs typeface="ＭＳ Ｐゴシック" pitchFamily="-105" charset="-128"/>
              </a:rPr>
              <a:pPr fontAlgn="base">
                <a:spcBef>
                  <a:spcPct val="0"/>
                </a:spcBef>
                <a:spcAft>
                  <a:spcPct val="0"/>
                </a:spcAft>
              </a:pPr>
              <a:t>12</a:t>
            </a:fld>
            <a:endParaRPr lang="en-US">
              <a:ea typeface="ＭＳ Ｐゴシック" pitchFamily="-105" charset="-128"/>
              <a:cs typeface="ＭＳ Ｐゴシック"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a movie showing 4 months worth of Aquarius Global Salinity data (Sept, Oct, Nov, and Dec 2011) Red colors indicate high salinity, and blue colors indicate lower salinities. Notice how the Atlantic Ocean is much more salty than the Pacific Ocean. First we will show a globe view, and then zoom into the Atlantic Ocean view. In the Atlantic Ocean over these 4 months, you can see changes in the fresh water outflow of the Amazon and Orinoco Rivers into the Atlantic (blue swirls off the coast of South America) –which haven’t been seen in this detail before! </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What’s happening in these slides? Anyone care to guess…think about what’s happening with weather at this point in time. Why do we see the freshening of the Gulf</a:t>
            </a:r>
            <a:r>
              <a:rPr lang="en-US" baseline="0" dirty="0" smtClean="0"/>
              <a:t> of Mexico at this time? </a:t>
            </a:r>
            <a:r>
              <a:rPr lang="en-US" dirty="0" smtClean="0"/>
              <a:t>This is slide</a:t>
            </a:r>
            <a:r>
              <a:rPr lang="en-US" baseline="0" dirty="0" smtClean="0"/>
              <a:t> shows the difference in salinity at the outflow of the MI River during Tropical Storm Lee in September 2011 and during October 2011. Decreased salinity is most likely the effect of increased river discharge and heavy rainfall during the storm.</a:t>
            </a:r>
          </a:p>
        </p:txBody>
      </p:sp>
      <p:sp>
        <p:nvSpPr>
          <p:cNvPr id="4" name="Slide Number Placeholder 3"/>
          <p:cNvSpPr>
            <a:spLocks noGrp="1"/>
          </p:cNvSpPr>
          <p:nvPr>
            <p:ph type="sldNum" sz="quarter" idx="10"/>
          </p:nvPr>
        </p:nvSpPr>
        <p:spPr/>
        <p:txBody>
          <a:bodyPr/>
          <a:lstStyle/>
          <a:p>
            <a:fld id="{43C47F27-C60B-2549-B694-76822776221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lgn="ctr">
              <a:spcBef>
                <a:spcPct val="0"/>
              </a:spcBef>
            </a:pPr>
            <a:endParaRPr lang="en-US"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831434-5648-094C-8B90-EDCDB507404D}" type="slidenum">
              <a:rPr lang="en-US">
                <a:ea typeface="ＭＳ Ｐゴシック" pitchFamily="-105" charset="-128"/>
                <a:cs typeface="ＭＳ Ｐゴシック" pitchFamily="-105" charset="-128"/>
              </a:rPr>
              <a:pPr fontAlgn="base">
                <a:spcBef>
                  <a:spcPct val="0"/>
                </a:spcBef>
                <a:spcAft>
                  <a:spcPct val="0"/>
                </a:spcAft>
              </a:pPr>
              <a:t>16</a:t>
            </a:fld>
            <a:endParaRPr lang="en-US">
              <a:ea typeface="ＭＳ Ｐゴシック" pitchFamily="-105" charset="-128"/>
              <a:cs typeface="ＭＳ Ｐゴシック"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Getting</a:t>
            </a:r>
            <a:r>
              <a:rPr lang="en-US" baseline="0" dirty="0" smtClean="0"/>
              <a:t> to this point has been a very long process. </a:t>
            </a:r>
            <a:r>
              <a:rPr lang="en-US" dirty="0" smtClean="0"/>
              <a:t>Aquarius</a:t>
            </a:r>
            <a:r>
              <a:rPr lang="en-US" baseline="0" dirty="0" smtClean="0"/>
              <a:t> is a great example of the scientific process who’s history spans 4 decades, illustrating the scientific method from start to finish. For example, it all started in the 70’s with crude SSS measurements from space via Skylab. In the 80’s, thorough experimentation and technological advances led to the development of </a:t>
            </a:r>
            <a:r>
              <a:rPr lang="en-US" b="1" baseline="0" dirty="0" smtClean="0"/>
              <a:t>A MODEL OF THE </a:t>
            </a:r>
            <a:r>
              <a:rPr lang="en-US" dirty="0" smtClean="0"/>
              <a:t>“dielectric</a:t>
            </a:r>
            <a:r>
              <a:rPr lang="en-US" baseline="0" dirty="0" smtClean="0"/>
              <a:t> constant” </a:t>
            </a:r>
            <a:r>
              <a:rPr lang="en-US" b="1" baseline="0" dirty="0" smtClean="0"/>
              <a:t>FOR SEAWATER, WHICH TELLS US ABOUT ITS CONDUCTIVITY THAT IS, IN TURN, RELATED TO ITS SALINITY. </a:t>
            </a:r>
            <a:r>
              <a:rPr lang="en-US" baseline="0" dirty="0" smtClean="0"/>
              <a:t>Similarly, technology continued to develop, allowing for confidence in remote salinity measurements. The 2000’s were characterized by lots of hypothesis testing via experiments and the development of a new instrument to measure salinity, PALS. The satellite, in partnership with </a:t>
            </a:r>
            <a:r>
              <a:rPr lang="en-US" b="1" baseline="0" dirty="0" smtClean="0"/>
              <a:t>THE SPACE AGENCY OF ARGENTINA</a:t>
            </a:r>
            <a:r>
              <a:rPr lang="en-US" baseline="0" dirty="0" smtClean="0"/>
              <a:t>, was launched from Vandenberg AFB California in June 2011. </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Let’s check out some of the technology and engineering making this whole mission possible. This is where Aquarius can play a great role in incorporating Technology and Engineering into a curriculum. It illustrates the importance of the scientific process in the development phase of such technology and the engineering design that makes it possible to put such technology in space. Does anyone know how we measure salinity if we were to head out to the ocean on a boat?</a:t>
            </a:r>
          </a:p>
          <a:p>
            <a:endParaRPr lang="en-US" baseline="0" dirty="0" smtClean="0"/>
          </a:p>
          <a:p>
            <a:r>
              <a:rPr lang="en-US" baseline="0" dirty="0" smtClean="0"/>
              <a:t>In the third webinar, we see the actual results of the Aquarius satellite and discuss the use of the data and the shortcomings of the instrument, leading to a discussion of the scientific process itself and the importance of replication over temporal and spatial scales and the continued questioning and recalibration of the technology design. </a:t>
            </a:r>
          </a:p>
          <a:p>
            <a:endParaRPr lang="en-US" baseline="0" dirty="0" smtClean="0"/>
          </a:p>
          <a:p>
            <a:r>
              <a:rPr lang="en-US" baseline="0" dirty="0" smtClean="0"/>
              <a:t>So, </a:t>
            </a:r>
          </a:p>
          <a:p>
            <a:r>
              <a:rPr lang="en-US" baseline="0" dirty="0" smtClean="0"/>
              <a:t>So, I see a lot of the words Remote sensing…what does that mean (the observation of an object without physically touching the object (</a:t>
            </a:r>
            <a:r>
              <a:rPr lang="en-US" baseline="0" dirty="0" err="1" smtClean="0"/>
              <a:t>eg</a:t>
            </a:r>
            <a:r>
              <a:rPr lang="en-US" baseline="0" dirty="0" smtClean="0"/>
              <a:t>. Weather maps)). So, the scientists had to come up with a technology that could measure salinity without touching ocean water. So, they needed to use different variables and a different instrument called a radiometer.</a:t>
            </a:r>
          </a:p>
          <a:p>
            <a:endParaRPr lang="en-US" baseline="0" dirty="0" smtClean="0"/>
          </a:p>
        </p:txBody>
      </p:sp>
      <p:sp>
        <p:nvSpPr>
          <p:cNvPr id="4" name="Slide Number Placeholder 3"/>
          <p:cNvSpPr>
            <a:spLocks noGrp="1"/>
          </p:cNvSpPr>
          <p:nvPr>
            <p:ph type="sldNum" sz="quarter" idx="10"/>
          </p:nvPr>
        </p:nvSpPr>
        <p:spPr/>
        <p:txBody>
          <a:bodyPr/>
          <a:lstStyle/>
          <a:p>
            <a:fld id="{43C47F27-C60B-2549-B694-76822776221E}"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radiometer measures the</a:t>
            </a:r>
            <a:r>
              <a:rPr lang="en-US" baseline="0" dirty="0" smtClean="0"/>
              <a:t> emission of microwave frequencies from the ocean surface, a measurement called brightness temperature. If you know the brightness temperature and the Sea Surface Temp, then you can figure out salinity. This shows the average </a:t>
            </a:r>
            <a:r>
              <a:rPr lang="en-US" baseline="0" dirty="0" err="1" smtClean="0"/>
              <a:t>psu</a:t>
            </a:r>
            <a:r>
              <a:rPr lang="en-US" baseline="0" dirty="0" smtClean="0"/>
              <a:t> (practical salinity unit) for open ocean (from the coastline to the marginal seas) to be 32-37 </a:t>
            </a:r>
            <a:r>
              <a:rPr lang="en-US" baseline="0" dirty="0" err="1" smtClean="0"/>
              <a:t>psu</a:t>
            </a:r>
            <a:r>
              <a:rPr lang="en-US" baseline="0" dirty="0" smtClean="0"/>
              <a:t>. Because of such differences, this instrument needed to be precise.</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you may know, 86% of global evaporation and 78% of global precipitation occur over the oceans. SSS is a key variable in understanding how fresh water input and output affect ocean dynamics and provide a better understanding of ocean-atmosphere interactions linking the water cycle, ocean circulation and climate variability. The Aquarius instrument </a:t>
            </a:r>
            <a:r>
              <a:rPr lang="en-US" b="1" baseline="0" dirty="0" smtClean="0">
                <a:solidFill>
                  <a:srgbClr val="FF0000"/>
                </a:solidFill>
              </a:rPr>
              <a:t>IS MEASURING </a:t>
            </a:r>
            <a:r>
              <a:rPr lang="en-US" baseline="0" dirty="0" smtClean="0"/>
              <a:t>this much-needed variable. </a:t>
            </a:r>
            <a:r>
              <a:rPr lang="en-US" b="1" baseline="0" dirty="0" smtClean="0"/>
              <a:t>BEFORE AQUARIUS</a:t>
            </a:r>
            <a:r>
              <a:rPr lang="en-US" baseline="0" dirty="0" smtClean="0"/>
              <a:t>, we </a:t>
            </a:r>
            <a:r>
              <a:rPr lang="en-US" b="1" baseline="0" dirty="0" smtClean="0"/>
              <a:t>HAD</a:t>
            </a:r>
            <a:r>
              <a:rPr lang="en-US" baseline="0" dirty="0" smtClean="0"/>
              <a:t> an incomplete story of what’s going on out there in the oceans in terms of SSS.</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43C47F27-C60B-2549-B694-76822776221E}"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So, basically for the next 30 years, there was a lot of testing and experimentation with this radiometer instrument. In the 2000’s, they began to get very close. In 2001, they made a prototype of the developed Aquarius instrument, created a man-made pond </a:t>
            </a:r>
            <a:r>
              <a:rPr lang="en-US" b="1" i="0" baseline="0" dirty="0" smtClean="0"/>
              <a:t>AT THE NASA JET PROPULSION LABORATORY </a:t>
            </a:r>
            <a:r>
              <a:rPr lang="en-US" baseline="0" dirty="0" smtClean="0"/>
              <a:t>to be able to test its ability to detect changes in salinity and calibrated the instrument for calm seas. Remember how I said that the instrument needed to be precise…anyone want to guess how precise? 0.2psu (parts per thousand). How much salt would I have to put in a gallon of fresh water to change it’s salinity by 0.2 </a:t>
            </a:r>
            <a:r>
              <a:rPr lang="en-US" baseline="0" dirty="0" err="1" smtClean="0"/>
              <a:t>psu</a:t>
            </a:r>
            <a:r>
              <a:rPr lang="en-US" baseline="0" dirty="0" smtClean="0"/>
              <a:t>? 1/8 of a teaspoon.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While other scientists ground-</a:t>
            </a:r>
            <a:r>
              <a:rPr lang="en-US" dirty="0" err="1" smtClean="0"/>
              <a:t>truthed</a:t>
            </a:r>
            <a:r>
              <a:rPr lang="en-US" dirty="0" smtClean="0"/>
              <a:t> it with</a:t>
            </a:r>
            <a:r>
              <a:rPr lang="en-US" baseline="0" dirty="0" smtClean="0"/>
              <a:t> </a:t>
            </a:r>
            <a:r>
              <a:rPr lang="en-US" b="1" baseline="0" dirty="0" smtClean="0"/>
              <a:t>CONDUCTIVITY-TEMPERATURE-DENSITY SENSORS </a:t>
            </a:r>
            <a:r>
              <a:rPr lang="en-US" b="1" baseline="0" dirty="0" err="1" smtClean="0"/>
              <a:t>CTD’s</a:t>
            </a:r>
            <a:r>
              <a:rPr lang="en-US" baseline="0" dirty="0" smtClean="0"/>
              <a:t>) on a boat</a:t>
            </a:r>
            <a:r>
              <a:rPr lang="en-US" b="1" baseline="0" dirty="0" smtClean="0"/>
              <a:t>… FOR IN-WATER SENSORS, CONDUCTIVITY IS USED TO MEASURE SALINITY. </a:t>
            </a:r>
            <a:r>
              <a:rPr lang="en-US" dirty="0" smtClean="0"/>
              <a:t>And</a:t>
            </a:r>
            <a:r>
              <a:rPr lang="en-US" baseline="0" dirty="0" smtClean="0"/>
              <a:t> they got these results!! So, after all this time, experimentation and improvements to the radiometer. It was ready to go…but then they had </a:t>
            </a:r>
            <a:r>
              <a:rPr lang="en-US" b="1" baseline="0" dirty="0" smtClean="0"/>
              <a:t>WORK CLOSELY WITH ARGENTINA TO MAKE SURE THE OBSERVATORY WAS </a:t>
            </a:r>
            <a:r>
              <a:rPr lang="en-US" baseline="0" dirty="0" smtClean="0"/>
              <a:t>stable enough to take this delicate instrument into space…</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Slide Image Placeholder 1"/>
          <p:cNvSpPr>
            <a:spLocks noGrp="1" noRot="1" noChangeAspec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So…launched in June 2011…data was beginning to come in by September 2011…</a:t>
            </a: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8016C5-B64E-2440-8CBA-094968BE8BE6}" type="slidenum">
              <a:rPr lang="en-US">
                <a:ea typeface="ＭＳ Ｐゴシック" pitchFamily="-105" charset="-128"/>
                <a:cs typeface="ＭＳ Ｐゴシック" pitchFamily="-105" charset="-128"/>
              </a:rPr>
              <a:pPr fontAlgn="base">
                <a:spcBef>
                  <a:spcPct val="0"/>
                </a:spcBef>
                <a:spcAft>
                  <a:spcPct val="0"/>
                </a:spcAft>
              </a:pPr>
              <a:t>26</a:t>
            </a:fld>
            <a:endParaRPr lang="en-US">
              <a:ea typeface="ＭＳ Ｐゴシック" pitchFamily="-105" charset="-128"/>
              <a:cs typeface="ＭＳ Ｐゴシック" pitchFamily="-10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lgn="ctr">
              <a:spcBef>
                <a:spcPct val="0"/>
              </a:spcBef>
            </a:pPr>
            <a:endParaRPr lang="en-US"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831434-5648-094C-8B90-EDCDB507404D}" type="slidenum">
              <a:rPr lang="en-US">
                <a:ea typeface="ＭＳ Ｐゴシック" pitchFamily="-105" charset="-128"/>
                <a:cs typeface="ＭＳ Ｐゴシック" pitchFamily="-105" charset="-128"/>
              </a:rPr>
              <a:pPr fontAlgn="base">
                <a:spcBef>
                  <a:spcPct val="0"/>
                </a:spcBef>
                <a:spcAft>
                  <a:spcPct val="0"/>
                </a:spcAft>
              </a:pPr>
              <a:t>27</a:t>
            </a:fld>
            <a:endParaRPr lang="en-US">
              <a:ea typeface="ＭＳ Ｐゴシック" pitchFamily="-105" charset="-128"/>
              <a:cs typeface="ＭＳ Ｐゴシック"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28</a:t>
            </a:fld>
            <a:endParaRPr lang="en-US">
              <a:ea typeface="ＭＳ Ｐゴシック" pitchFamily="-105" charset="-128"/>
              <a:cs typeface="ＭＳ Ｐゴシック" pitchFamily="-10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 does engineering</a:t>
            </a:r>
            <a:r>
              <a:rPr lang="en-US" baseline="0" dirty="0" smtClean="0"/>
              <a:t> make measuring salinity from space possible? Scientists and Engineers (aerospace, mechanical, electrical, others!) spent untold hours collaborating to get all the parameters “just right” for the sensors and the payload on the Aquarius satellite to work properly in the space environment. What do you think are some of the “challenges” in the space environment? </a:t>
            </a:r>
          </a:p>
          <a:p>
            <a:pPr>
              <a:spcBef>
                <a:spcPct val="0"/>
              </a:spcBef>
            </a:pPr>
            <a:r>
              <a:rPr lang="en-US" baseline="0" dirty="0" smtClean="0"/>
              <a:t>2 Examples of Engineering Connections: </a:t>
            </a:r>
          </a:p>
          <a:p>
            <a:pPr>
              <a:spcBef>
                <a:spcPct val="0"/>
              </a:spcBef>
            </a:pPr>
            <a:r>
              <a:rPr lang="en-US" baseline="0" dirty="0" smtClean="0"/>
              <a:t>(1) Gold Foil (Gary talks about this in the video clip) </a:t>
            </a:r>
          </a:p>
          <a:p>
            <a:pPr>
              <a:spcBef>
                <a:spcPct val="0"/>
              </a:spcBef>
            </a:pPr>
            <a:r>
              <a:rPr lang="en-US" baseline="0" dirty="0" smtClean="0"/>
              <a:t>(2) Thermal Control: Internal Heaters  (</a:t>
            </a:r>
            <a:r>
              <a:rPr lang="en-US" baseline="0" dirty="0" err="1" smtClean="0"/>
              <a:t>AdC</a:t>
            </a:r>
            <a:r>
              <a:rPr lang="en-US" baseline="0" dirty="0" smtClean="0"/>
              <a:t> mentioned: </a:t>
            </a:r>
            <a:r>
              <a:rPr lang="en-US" sz="1200" kern="1200" dirty="0" smtClean="0">
                <a:solidFill>
                  <a:schemeClr val="tx1"/>
                </a:solidFill>
                <a:latin typeface="+mn-lt"/>
                <a:ea typeface="+mn-ea"/>
                <a:cs typeface="+mn-cs"/>
              </a:rPr>
              <a:t>Aquarius radiometers are the MOST SENSITIVE ever built for this frequency (L-band, 1.413 GHz) and the temperature of the radiometers themselves have to be very stable (so these heaters are used to keep the temperature of the radiometers themselves constant).</a:t>
            </a:r>
            <a:endParaRPr lang="en-US" dirty="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29</a:t>
            </a:fld>
            <a:endParaRPr lang="en-US">
              <a:ea typeface="ＭＳ Ｐゴシック" pitchFamily="-105" charset="-128"/>
              <a:cs typeface="ＭＳ Ｐゴシック" pitchFamily="-10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30</a:t>
            </a:fld>
            <a:endParaRPr lang="en-US">
              <a:ea typeface="ＭＳ Ｐゴシック" pitchFamily="-105" charset="-128"/>
              <a:cs typeface="ＭＳ Ｐゴシック"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How does engineering</a:t>
            </a:r>
            <a:r>
              <a:rPr lang="en-US" baseline="0" dirty="0" smtClean="0"/>
              <a:t> make measuring salinity from space possible? Scientists and Engineers (aerospace, mechanical, electrical, others!) spent untold hours collaborating to get all the parameters “just right” for the sensors and the payload on the Aquarius satellite to work properly in the space environment. What do you think are some of the “challenges” in the space environment? </a:t>
            </a:r>
          </a:p>
          <a:p>
            <a:pPr>
              <a:spcBef>
                <a:spcPct val="0"/>
              </a:spcBef>
            </a:pPr>
            <a:r>
              <a:rPr lang="en-US" baseline="0" dirty="0" smtClean="0"/>
              <a:t>Some Examples of Engineering Connections: </a:t>
            </a:r>
          </a:p>
          <a:p>
            <a:pPr>
              <a:spcBef>
                <a:spcPct val="0"/>
              </a:spcBef>
              <a:buFont typeface="Arial"/>
              <a:buChar char="•"/>
            </a:pPr>
            <a:r>
              <a:rPr lang="en-US" baseline="0" dirty="0" smtClean="0"/>
              <a:t>Orbit</a:t>
            </a:r>
          </a:p>
          <a:p>
            <a:pPr>
              <a:spcBef>
                <a:spcPct val="0"/>
              </a:spcBef>
              <a:buFont typeface="Arial"/>
              <a:buChar char="•"/>
            </a:pPr>
            <a:r>
              <a:rPr lang="en-US" baseline="0" dirty="0" smtClean="0"/>
              <a:t>Orientation in Space (relative to Sun and Earth)</a:t>
            </a:r>
          </a:p>
          <a:p>
            <a:pPr>
              <a:spcBef>
                <a:spcPct val="0"/>
              </a:spcBef>
              <a:buFont typeface="Arial"/>
              <a:buChar char="•"/>
            </a:pPr>
            <a:r>
              <a:rPr lang="en-US" baseline="0" dirty="0" smtClean="0"/>
              <a:t>Energy Source for Operation (Sun) </a:t>
            </a:r>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31</a:t>
            </a:fld>
            <a:endParaRPr lang="en-US">
              <a:ea typeface="ＭＳ Ｐゴシック" pitchFamily="-105" charset="-128"/>
              <a:cs typeface="ＭＳ Ｐゴシック" pitchFamily="-10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baseline="0" dirty="0" smtClean="0"/>
              <a:t>ACCESSING The AQ TEACHING TOOLS, DATA SETS, RESOURCES</a:t>
            </a:r>
          </a:p>
          <a:p>
            <a:endParaRPr lang="en-US" b="1" baseline="0" dirty="0" smtClean="0"/>
          </a:p>
          <a:p>
            <a:r>
              <a:rPr lang="en-US" b="1" baseline="0" dirty="0" smtClean="0"/>
              <a:t>SO IN JUST A FEW MONTHS of the Launch (June 2011), SCIENTISTS ARE STARTING TO BENEFIT FROM THIS NEW STREAM OF DATA. BUT NOT ONLY SCIENTISTS ARE REAPING BENEFITS FROM AQUARIUS....</a:t>
            </a:r>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831434-5648-094C-8B90-EDCDB507404D}" type="slidenum">
              <a:rPr lang="en-US">
                <a:ea typeface="ＭＳ Ｐゴシック" pitchFamily="-105" charset="-128"/>
                <a:cs typeface="ＭＳ Ｐゴシック" pitchFamily="-105" charset="-128"/>
              </a:rPr>
              <a:pPr fontAlgn="base">
                <a:spcBef>
                  <a:spcPct val="0"/>
                </a:spcBef>
                <a:spcAft>
                  <a:spcPct val="0"/>
                </a:spcAft>
              </a:pPr>
              <a:t>32</a:t>
            </a:fld>
            <a:endParaRPr lang="en-US">
              <a:ea typeface="ＭＳ Ｐゴシック" pitchFamily="-105" charset="-128"/>
              <a:cs typeface="ＭＳ Ｐゴシック" pitchFamily="-10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dirty="0" smtClean="0"/>
              <a:t>Educational Videos &amp; Visualizations: </a:t>
            </a:r>
            <a:r>
              <a:rPr lang="en-US" dirty="0" smtClean="0"/>
              <a:t>View videos that showcase Aquarius data, the science behind studying the salinity of the ocean, and how Aquarius is able to measure salinity across the</a:t>
            </a:r>
            <a:r>
              <a:rPr lang="en-US" baseline="0" dirty="0" smtClean="0"/>
              <a:t> </a:t>
            </a:r>
            <a:r>
              <a:rPr lang="en-US" dirty="0" smtClean="0"/>
              <a:t>globe, as well as animations describing ocean circulation, the water cycle and</a:t>
            </a:r>
            <a:r>
              <a:rPr lang="en-US" baseline="0" dirty="0" smtClean="0"/>
              <a:t> </a:t>
            </a:r>
            <a:r>
              <a:rPr lang="en-US" dirty="0" smtClean="0"/>
              <a:t>climate processes as they relate to ocean salinity. Great for the classroom!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Webinars: Scientists Discuss How Aquarius Studies our Salty Seas </a:t>
            </a:r>
            <a:r>
              <a:rPr lang="en-US" b="0" dirty="0" smtClean="0"/>
              <a:t>(Including the concept maps we showed!)</a:t>
            </a:r>
          </a:p>
          <a:p>
            <a:r>
              <a:rPr lang="en-US" sz="1200" kern="1200" baseline="0" dirty="0" smtClean="0">
                <a:solidFill>
                  <a:schemeClr val="tx1"/>
                </a:solidFill>
                <a:latin typeface="+mn-lt"/>
                <a:ea typeface="+mn-ea"/>
                <a:cs typeface="+mn-cs"/>
              </a:rPr>
              <a:t>View Aquarius webinars featuring NASA scientists and a wealth of educational resources. </a:t>
            </a:r>
          </a:p>
          <a:p>
            <a:r>
              <a:rPr lang="en-US" sz="1200" kern="1200" baseline="0" dirty="0" smtClean="0">
                <a:solidFill>
                  <a:schemeClr val="tx1"/>
                </a:solidFill>
                <a:latin typeface="+mn-lt"/>
                <a:ea typeface="+mn-ea"/>
                <a:cs typeface="+mn-cs"/>
              </a:rPr>
              <a:t>(remember we saw/heard clips from videos given by Gary </a:t>
            </a:r>
            <a:r>
              <a:rPr lang="en-US" sz="1200" kern="1200" baseline="0" dirty="0" err="1" smtClean="0">
                <a:solidFill>
                  <a:schemeClr val="tx1"/>
                </a:solidFill>
                <a:latin typeface="+mn-lt"/>
                <a:ea typeface="+mn-ea"/>
                <a:cs typeface="+mn-cs"/>
              </a:rPr>
              <a:t>Lagerloff</a:t>
            </a:r>
            <a:r>
              <a:rPr lang="en-US" sz="1200" kern="1200" baseline="0" dirty="0" smtClean="0">
                <a:solidFill>
                  <a:schemeClr val="tx1"/>
                </a:solidFill>
                <a:latin typeface="+mn-lt"/>
                <a:ea typeface="+mn-ea"/>
                <a:cs typeface="+mn-cs"/>
              </a:rPr>
              <a:t> and David Le Vine (JPL) in engineering section)</a:t>
            </a:r>
            <a:endParaRPr lang="en-US" b="1" dirty="0" smtClean="0"/>
          </a:p>
          <a:p>
            <a:r>
              <a:rPr lang="en-US" baseline="0" dirty="0" smtClean="0"/>
              <a:t>Note: What does the Data Tell us? see the actual results of the Aquarius satellite and discuss the use of the data and the shortcomings of the instrument, leading to a discussion of the scientific process itself and the importance of replication over temporal and spatial scales and the continued questioning and recalibration of the technology design. </a:t>
            </a:r>
            <a:endParaRPr lang="en-US" b="1" dirty="0" smtClean="0"/>
          </a:p>
          <a:p>
            <a:endParaRPr lang="en-US" b="1" dirty="0" smtClean="0"/>
          </a:p>
          <a:p>
            <a:endParaRPr lang="en-US" b="1" dirty="0" smtClean="0"/>
          </a:p>
          <a:p>
            <a:r>
              <a:rPr lang="en-US" b="1" dirty="0" smtClean="0"/>
              <a:t>NASA Scientist Interviews and Launch Status Updates</a:t>
            </a:r>
          </a:p>
          <a:p>
            <a:r>
              <a:rPr lang="en-US" sz="1200" kern="1200" baseline="0" dirty="0" smtClean="0">
                <a:solidFill>
                  <a:schemeClr val="tx1"/>
                </a:solidFill>
                <a:latin typeface="+mn-lt"/>
                <a:ea typeface="+mn-ea"/>
                <a:cs typeface="+mn-cs"/>
              </a:rPr>
              <a:t>Check in on the excitement leading up to he launch of the SAC-D satellite.</a:t>
            </a:r>
            <a:endParaRPr lang="en-US" dirty="0" smtClean="0"/>
          </a:p>
          <a:p>
            <a:pPr>
              <a:spcBef>
                <a:spcPct val="0"/>
              </a:spcBef>
            </a:pPr>
            <a:endParaRPr lang="en-US" dirty="0" smtClean="0"/>
          </a:p>
          <a:p>
            <a:pPr>
              <a:spcBef>
                <a:spcPct val="0"/>
              </a:spcBef>
            </a:pPr>
            <a:endParaRPr lang="en-US" dirty="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33</a:t>
            </a:fld>
            <a:endParaRPr lang="en-US">
              <a:ea typeface="ＭＳ Ｐゴシック" pitchFamily="-105" charset="-128"/>
              <a:cs typeface="ＭＳ Ｐゴシック"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a:t>
            </a:r>
            <a:r>
              <a:rPr lang="en-US" baseline="0" dirty="0" smtClean="0"/>
              <a:t> you may know, 86% of global evaporation and 78% of global precipitation occur over the oceans. SSS is a key variable in understanding how fresh water input and output affect ocean dynamics and provide a better understanding of ocean-atmosphere interactions linking the water cycle, ocean circulation and climate variability. The Aquarius instrument </a:t>
            </a:r>
            <a:r>
              <a:rPr lang="en-US" b="1" baseline="0" dirty="0" smtClean="0">
                <a:solidFill>
                  <a:srgbClr val="FF0000"/>
                </a:solidFill>
              </a:rPr>
              <a:t>IS MEASURING </a:t>
            </a:r>
            <a:r>
              <a:rPr lang="en-US" baseline="0" dirty="0" smtClean="0"/>
              <a:t>this much-needed variable. </a:t>
            </a:r>
            <a:r>
              <a:rPr lang="en-US" b="1" baseline="0" dirty="0" smtClean="0"/>
              <a:t>BEFORE AQUARIUS</a:t>
            </a:r>
            <a:r>
              <a:rPr lang="en-US" baseline="0" dirty="0" smtClean="0"/>
              <a:t>, we </a:t>
            </a:r>
            <a:r>
              <a:rPr lang="en-US" b="1" baseline="0" dirty="0" smtClean="0"/>
              <a:t>HAD</a:t>
            </a:r>
            <a:r>
              <a:rPr lang="en-US" baseline="0" dirty="0" smtClean="0"/>
              <a:t> an incomplete story of what’s going on out there in the oceans in terms of SSS.</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baseline="0" dirty="0" smtClean="0">
                <a:solidFill>
                  <a:schemeClr val="tx1"/>
                </a:solidFill>
                <a:latin typeface="+mn-lt"/>
                <a:ea typeface="+mn-ea"/>
                <a:cs typeface="+mn-cs"/>
              </a:rPr>
              <a:t>"Hands On" Activities</a:t>
            </a:r>
          </a:p>
          <a:p>
            <a:r>
              <a:rPr lang="en-US" sz="1200" kern="1200" baseline="0" dirty="0" smtClean="0">
                <a:solidFill>
                  <a:schemeClr val="tx1"/>
                </a:solidFill>
                <a:latin typeface="+mn-lt"/>
                <a:ea typeface="+mn-ea"/>
                <a:cs typeface="+mn-cs"/>
              </a:rPr>
              <a:t>Download tested lesson plans that help students learn the fundamental concepts of salinity, density, circulation and climate.</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Interactive Data Tools</a:t>
            </a:r>
          </a:p>
          <a:p>
            <a:r>
              <a:rPr lang="en-US" sz="1200" kern="1200" baseline="0" dirty="0" smtClean="0">
                <a:solidFill>
                  <a:schemeClr val="tx1"/>
                </a:solidFill>
                <a:latin typeface="+mn-lt"/>
                <a:ea typeface="+mn-ea"/>
                <a:cs typeface="+mn-cs"/>
              </a:rPr>
              <a:t>Explore World Ocean Atlas salinity, temperature and density data in Google Earth and flat map interfaces.</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Aquarius/SAC-D Lithograph, Mission Poster, Brochure and more!</a:t>
            </a:r>
          </a:p>
          <a:p>
            <a:r>
              <a:rPr lang="en-US" sz="1200" kern="1200" baseline="0" dirty="0" smtClean="0">
                <a:solidFill>
                  <a:schemeClr val="tx1"/>
                </a:solidFill>
                <a:latin typeface="+mn-lt"/>
                <a:ea typeface="+mn-ea"/>
                <a:cs typeface="+mn-cs"/>
              </a:rPr>
              <a:t>Learn mission details, history and the science behind the satellite.</a:t>
            </a: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34</a:t>
            </a:fld>
            <a:endParaRPr lang="en-US">
              <a:ea typeface="ＭＳ Ｐゴシック" pitchFamily="-105" charset="-128"/>
              <a:cs typeface="ＭＳ Ｐゴシック" pitchFamily="-10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1" kern="1200" baseline="0" dirty="0" smtClean="0">
                <a:solidFill>
                  <a:schemeClr val="tx1"/>
                </a:solidFill>
                <a:latin typeface="+mn-lt"/>
                <a:ea typeface="+mn-ea"/>
                <a:cs typeface="+mn-cs"/>
              </a:rPr>
              <a:t>Salinity?</a:t>
            </a:r>
          </a:p>
          <a:p>
            <a:r>
              <a:rPr lang="en-US" sz="1200" b="1" kern="1200" baseline="0" dirty="0" smtClean="0">
                <a:solidFill>
                  <a:schemeClr val="tx1"/>
                </a:solidFill>
                <a:latin typeface="+mn-lt"/>
                <a:ea typeface="+mn-ea"/>
                <a:cs typeface="+mn-cs"/>
              </a:rPr>
              <a:t>There’s an app for that!</a:t>
            </a:r>
          </a:p>
          <a:p>
            <a:r>
              <a:rPr lang="en-US" sz="1200" kern="1200" baseline="0" dirty="0" smtClean="0">
                <a:solidFill>
                  <a:schemeClr val="tx1"/>
                </a:solidFill>
                <a:latin typeface="+mn-lt"/>
                <a:ea typeface="+mn-ea"/>
                <a:cs typeface="+mn-cs"/>
              </a:rPr>
              <a:t>View news, images, and animations from Aquarius and hold the mission in the palm of your hand.</a:t>
            </a:r>
          </a:p>
          <a:p>
            <a:endParaRPr lang="en-US" sz="1200"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Go With The Flow (Online Game)</a:t>
            </a:r>
          </a:p>
          <a:p>
            <a:r>
              <a:rPr lang="en-US" sz="1200" kern="1200" baseline="0" dirty="0" smtClean="0">
                <a:solidFill>
                  <a:schemeClr val="tx1"/>
                </a:solidFill>
                <a:latin typeface="+mn-lt"/>
                <a:ea typeface="+mn-ea"/>
                <a:cs typeface="+mn-cs"/>
              </a:rPr>
              <a:t>Test your knowledge of salinity and density with this challenge-based game. Steer your sub to sunken treasure using tools to change the currents using salt and heat.</a:t>
            </a:r>
          </a:p>
          <a:p>
            <a:r>
              <a:rPr lang="en-US" sz="1200" b="1" kern="1200" baseline="0" dirty="0" smtClean="0">
                <a:solidFill>
                  <a:schemeClr val="tx1"/>
                </a:solidFill>
                <a:latin typeface="+mn-lt"/>
                <a:ea typeface="+mn-ea"/>
                <a:cs typeface="+mn-cs"/>
              </a:rPr>
              <a:t>More resources online at http://</a:t>
            </a:r>
            <a:r>
              <a:rPr lang="en-US" sz="1200" b="1" kern="1200" baseline="0" dirty="0" err="1" smtClean="0">
                <a:solidFill>
                  <a:schemeClr val="tx1"/>
                </a:solidFill>
                <a:latin typeface="+mn-lt"/>
                <a:ea typeface="+mn-ea"/>
                <a:cs typeface="+mn-cs"/>
              </a:rPr>
              <a:t>aquarius.nasa.gov</a:t>
            </a:r>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Have a smart phone? Scan the code to the right to go straight to Aquarius resources</a:t>
            </a: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35</a:t>
            </a:fld>
            <a:endParaRPr lang="en-US">
              <a:ea typeface="ＭＳ Ｐゴシック" pitchFamily="-105" charset="-128"/>
              <a:cs typeface="ＭＳ Ｐゴシック"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C7EE54-D407-0C4E-B0FB-0D2F9B79BA27}" type="slidenum">
              <a:rPr lang="en-US">
                <a:ea typeface="ＭＳ Ｐゴシック" pitchFamily="-105" charset="-128"/>
                <a:cs typeface="ＭＳ Ｐゴシック" pitchFamily="-105" charset="-128"/>
              </a:rPr>
              <a:pPr fontAlgn="base">
                <a:spcBef>
                  <a:spcPct val="0"/>
                </a:spcBef>
                <a:spcAft>
                  <a:spcPct val="0"/>
                </a:spcAft>
              </a:pPr>
              <a:t>36</a:t>
            </a:fld>
            <a:endParaRPr lang="en-US">
              <a:ea typeface="ＭＳ Ｐゴシック" pitchFamily="-105" charset="-128"/>
              <a:cs typeface="ＭＳ Ｐゴシック" pitchFamily="-105" charset="-128"/>
            </a:endParaRPr>
          </a:p>
        </p:txBody>
      </p:sp>
      <p:sp>
        <p:nvSpPr>
          <p:cNvPr id="942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942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dirty="0" smtClean="0"/>
              <a:t>A great way to get started exploring all that salinity and Aquarius have to offer in a classroom is by checking out the searchable database on the Aquarius website. Once at the website, you can either search for teaching tools by identifying a theme or type of tool you would like to use, or just scroll down to see lists of resources according to grade level grouping. Beside each of these headings, there is a link to explain the ties to Aquarius to help you to better understand and make connections between Aquarius and these concepts. In addition, there is also information about how each section addresses national science standards and ocean literacy standards.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1074" name="Slide Image Placeholder 1"/>
          <p:cNvSpPr>
            <a:spLocks noGrp="1" noRot="1" noChangeAspec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Aquarius</a:t>
            </a:r>
            <a:r>
              <a:rPr lang="en-US" baseline="0" dirty="0" smtClean="0"/>
              <a:t> Globe Interactive</a:t>
            </a:r>
            <a:endParaRPr lang="en-US" dirty="0"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E41C4B-DA88-7447-A0DC-A1D2AA111BA1}" type="slidenum">
              <a:rPr lang="en-US">
                <a:ea typeface="ＭＳ Ｐゴシック" pitchFamily="-105" charset="-128"/>
                <a:cs typeface="ＭＳ Ｐゴシック" pitchFamily="-105" charset="-128"/>
              </a:rPr>
              <a:pPr fontAlgn="base">
                <a:spcBef>
                  <a:spcPct val="0"/>
                </a:spcBef>
                <a:spcAft>
                  <a:spcPct val="0"/>
                </a:spcAft>
              </a:pPr>
              <a:t>37</a:t>
            </a:fld>
            <a:endParaRPr lang="en-US">
              <a:ea typeface="ＭＳ Ｐゴシック" pitchFamily="-105" charset="-128"/>
              <a:cs typeface="ＭＳ Ｐゴシック" pitchFamily="-10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Right now, there are </a:t>
            </a:r>
            <a:r>
              <a:rPr lang="en-US" b="1" baseline="0" dirty="0" smtClean="0"/>
              <a:t>OVER 3500 </a:t>
            </a:r>
            <a:r>
              <a:rPr lang="en-US" baseline="0" dirty="0" smtClean="0"/>
              <a:t>ARGO floats bopping around out there in the ocean collecting temp, salinity and velocity data on the upper 2000m of the ocean. What do we get from this coverage?</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We get a map that looks something like this…T</a:t>
            </a:r>
            <a:r>
              <a:rPr lang="en-US" dirty="0" smtClean="0"/>
              <a:t>his is the current coverage of </a:t>
            </a:r>
            <a:r>
              <a:rPr lang="en-US" b="1" dirty="0" smtClean="0"/>
              <a:t>SSS FOR</a:t>
            </a:r>
            <a:r>
              <a:rPr lang="en-US" b="1" baseline="0" dirty="0" smtClean="0"/>
              <a:t> A TYPICAL MONTH OF SEPTEMBER BASED ON</a:t>
            </a:r>
            <a:r>
              <a:rPr lang="en-US" b="1" dirty="0" smtClean="0"/>
              <a:t> </a:t>
            </a:r>
            <a:r>
              <a:rPr lang="en-US" dirty="0" smtClean="0"/>
              <a:t>100</a:t>
            </a:r>
            <a:r>
              <a:rPr lang="en-US" baseline="0" dirty="0" smtClean="0"/>
              <a:t> years of data </a:t>
            </a:r>
            <a:r>
              <a:rPr lang="en-US" b="1" baseline="0" dirty="0" smtClean="0"/>
              <a:t>USING DATA FROM SHIPS AND </a:t>
            </a:r>
            <a:r>
              <a:rPr lang="en-US" baseline="0" dirty="0" smtClean="0"/>
              <a:t>in-water ARGO floats…it allows us to guess at some of the patterns, but the data is pretty sparse, </a:t>
            </a:r>
            <a:r>
              <a:rPr lang="en-US" b="1" baseline="0" dirty="0" smtClean="0"/>
              <a:t>ESPECIALLY IN THE SOUTHERN OCEANS</a:t>
            </a:r>
            <a:r>
              <a:rPr lang="en-US" baseline="0" dirty="0" smtClean="0"/>
              <a:t>. Now, with Aquarius up there…</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…this is what we have from just one </a:t>
            </a:r>
            <a:r>
              <a:rPr lang="en-US" b="1" baseline="0" dirty="0" smtClean="0">
                <a:solidFill>
                  <a:srgbClr val="FF0000"/>
                </a:solidFill>
              </a:rPr>
              <a:t>MONTH</a:t>
            </a:r>
            <a:r>
              <a:rPr lang="en-US" baseline="0" dirty="0" smtClean="0">
                <a:solidFill>
                  <a:srgbClr val="FF0000"/>
                </a:solidFill>
              </a:rPr>
              <a:t> </a:t>
            </a:r>
            <a:r>
              <a:rPr lang="en-US" baseline="0" dirty="0" smtClean="0"/>
              <a:t>of Aquarius data. Very large difference and we can really get a feeling for global SSS. By tracking SSS over time, we can directly monitor variations in the water cycle, including runoff, sea ice freezing and melting, and the evaporation and precipitation over the oceans to create models for climate predictions. </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lgn="ctr">
              <a:spcBef>
                <a:spcPct val="0"/>
              </a:spcBef>
            </a:pPr>
            <a:endParaRPr lang="en-US" dirty="0"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0831434-5648-094C-8B90-EDCDB507404D}" type="slidenum">
              <a:rPr lang="en-US">
                <a:ea typeface="ＭＳ Ｐゴシック" pitchFamily="-105" charset="-128"/>
                <a:cs typeface="ＭＳ Ｐゴシック" pitchFamily="-105" charset="-128"/>
              </a:rPr>
              <a:pPr fontAlgn="base">
                <a:spcBef>
                  <a:spcPct val="0"/>
                </a:spcBef>
                <a:spcAft>
                  <a:spcPct val="0"/>
                </a:spcAft>
              </a:pPr>
              <a:t>7</a:t>
            </a:fld>
            <a:endParaRPr lang="en-US">
              <a:ea typeface="ＭＳ Ｐゴシック" pitchFamily="-105" charset="-128"/>
              <a:cs typeface="ＭＳ Ｐゴシック"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You scroll put your cursor on that concept and it tells you what’s available in the form of assets for additional resources. In this case, we have 10 figures, 6 movies, 3 publications and 10 links to additional teaching tools and resources talking about SSS and its interactions. So, let’s find out a bit about salinity…who knows what the definition of salinity is? (It’s the mass ratio of dissolved salts in sea water…how much salt is dissolved in a given volume of sea water)  Or what the average salinity in the ocean is? (</a:t>
            </a:r>
            <a:r>
              <a:rPr lang="en-US" b="1" baseline="0" dirty="0" smtClean="0"/>
              <a:t>IT'S 35 AND GENERALLY RANGES BETWEEN 32 AND 37</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it plays</a:t>
            </a:r>
            <a:r>
              <a:rPr lang="en-US" baseline="0" dirty="0" smtClean="0"/>
              <a:t> a large role in earth processes such as the water cycle and climate. Why does salinity play this role…what are some characteristics of salinity that might make it important? </a:t>
            </a:r>
            <a:r>
              <a:rPr lang="en-US" b="1" baseline="0" dirty="0" smtClean="0"/>
              <a:t>SUSAN LOZIER, PROFESSOR OF OCEANOGRAPHY AT DUKE UNIVERSITY </a:t>
            </a:r>
            <a:r>
              <a:rPr lang="en-US" baseline="0" dirty="0" smtClean="0"/>
              <a:t>mentioned density…what does that mean? </a:t>
            </a:r>
            <a:r>
              <a:rPr lang="en-US" b="1" baseline="0" dirty="0" smtClean="0"/>
              <a:t>(BY THE WAY, DR. LOZIER WILL GIVE A WEBINAR ON TEACHING WITH AQUARIUS DATA IN EARLY MAY... VISIT THE COSEE OR AQUARIUS WEBSITE LATER FOR </a:t>
            </a:r>
            <a:r>
              <a:rPr lang="en-US" b="1" baseline="0" dirty="0" smtClean="0"/>
              <a:t>DETAILS- please sign up on the sheet for </a:t>
            </a:r>
            <a:r>
              <a:rPr lang="en-US" b="1" baseline="0" dirty="0" err="1" smtClean="0"/>
              <a:t>e</a:t>
            </a:r>
            <a:r>
              <a:rPr lang="en-US" b="1" baseline="0" dirty="0" smtClean="0"/>
              <a:t>-alerts for the webinars.</a:t>
            </a:r>
            <a:r>
              <a:rPr lang="en-US" b="1" baseline="0" dirty="0" smtClean="0"/>
              <a:t>)</a:t>
            </a:r>
            <a:endParaRPr lang="en-US" b="1" dirty="0"/>
          </a:p>
        </p:txBody>
      </p:sp>
      <p:sp>
        <p:nvSpPr>
          <p:cNvPr id="4" name="Slide Number Placeholder 3"/>
          <p:cNvSpPr>
            <a:spLocks noGrp="1"/>
          </p:cNvSpPr>
          <p:nvPr>
            <p:ph type="sldNum" sz="quarter" idx="10"/>
          </p:nvPr>
        </p:nvSpPr>
        <p:spPr/>
        <p:txBody>
          <a:bodyPr/>
          <a:lstStyle/>
          <a:p>
            <a:fld id="{43C47F27-C60B-2549-B694-76822776221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16A7E5-A199-AB4B-B042-271198187CE0}" type="datetimeFigureOut">
              <a:rPr lang="en-US" smtClean="0"/>
              <a:pPr/>
              <a:t>3/31/12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6A7E5-A199-AB4B-B042-271198187CE0}" type="datetimeFigureOut">
              <a:rPr lang="en-US" smtClean="0"/>
              <a:pPr/>
              <a:t>3/31/12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6A7E5-A199-AB4B-B042-271198187CE0}" type="datetimeFigureOut">
              <a:rPr lang="en-US" smtClean="0"/>
              <a:pPr/>
              <a:t>3/31/12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16A7E5-A199-AB4B-B042-271198187CE0}" type="datetimeFigureOut">
              <a:rPr lang="en-US" smtClean="0"/>
              <a:pPr/>
              <a:t>3/31/12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16A7E5-A199-AB4B-B042-271198187CE0}" type="datetimeFigureOut">
              <a:rPr lang="en-US" smtClean="0"/>
              <a:pPr/>
              <a:t>3/31/12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816A7E5-A199-AB4B-B042-271198187CE0}" type="datetimeFigureOut">
              <a:rPr lang="en-US" smtClean="0"/>
              <a:pPr/>
              <a:t>3/31/12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816A7E5-A199-AB4B-B042-271198187CE0}" type="datetimeFigureOut">
              <a:rPr lang="en-US" smtClean="0"/>
              <a:pPr/>
              <a:t>3/31/12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16A7E5-A199-AB4B-B042-271198187CE0}" type="datetimeFigureOut">
              <a:rPr lang="en-US" smtClean="0"/>
              <a:pPr/>
              <a:t>3/31/12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16A7E5-A199-AB4B-B042-271198187CE0}" type="datetimeFigureOut">
              <a:rPr lang="en-US" smtClean="0"/>
              <a:pPr/>
              <a:t>3/31/12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6A7E5-A199-AB4B-B042-271198187CE0}" type="datetimeFigureOut">
              <a:rPr lang="en-US" smtClean="0"/>
              <a:pPr/>
              <a:t>3/31/12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16A7E5-A199-AB4B-B042-271198187CE0}" type="datetimeFigureOut">
              <a:rPr lang="en-US" smtClean="0"/>
              <a:pPr/>
              <a:t>3/31/12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AD1CA-5799-594D-8CEF-D3DD2E8578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16A7E5-A199-AB4B-B042-271198187CE0}" type="datetimeFigureOut">
              <a:rPr lang="en-US" smtClean="0"/>
              <a:pPr/>
              <a:t>3/31/12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AD1CA-5799-594D-8CEF-D3DD2E8578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4.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image" Target="../media/image2.png"/><Relationship Id="rId5"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png"/><Relationship Id="rId6" Type="http://schemas.openxmlformats.org/officeDocument/2006/relationships/hyperlink" Target="http://cosee.umaine.edu/files/coseeos/density_flows.qt" TargetMode="External"/></Relationships>
</file>

<file path=ppt/slides/_rels/slide12.xml.rels><?xml version="1.0" encoding="UTF-8" standalone="yes"?>
<Relationships xmlns="http://schemas.openxmlformats.org/package/2006/relationships"><Relationship Id="rId4" Type="http://schemas.openxmlformats.org/officeDocument/2006/relationships/image" Target="../media/image1.png"/><Relationship Id="rId5" Type="http://schemas.openxmlformats.org/officeDocument/2006/relationships/image" Target="../media/image2.png"/><Relationship Id="rId7" Type="http://schemas.openxmlformats.org/officeDocument/2006/relationships/image" Target="../media/image18.png"/><Relationship Id="rId1" Type="http://schemas.openxmlformats.org/officeDocument/2006/relationships/video" Target="file://localhost/Users/cherren/Documents/COSEE/Conferences/NSTA/NSTA_2012_Indianapolis/Presentation_%20aq_nsta10/NASA_Booth_Demo/thermohaline_conveyor_iPod.m4v%20copy.mp4" TargetMode="External"/><Relationship Id="rId2" Type="http://schemas.openxmlformats.org/officeDocument/2006/relationships/slideLayout" Target="../slideLayouts/slideLayout7.xml"/><Relationship Id="rId3" Type="http://schemas.openxmlformats.org/officeDocument/2006/relationships/notesSlide" Target="../notesSlides/notesSlide12.xml"/><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6" Type="http://schemas.openxmlformats.org/officeDocument/2006/relationships/image" Target="../media/image19.png"/><Relationship Id="rId4" Type="http://schemas.openxmlformats.org/officeDocument/2006/relationships/image" Target="../media/image1.png"/><Relationship Id="rId1" Type="http://schemas.openxmlformats.org/officeDocument/2006/relationships/video" Target="file://localhost/Users/cherren/Documents/COSEE/Conferences/NSTA/NSTA_2012_Indianapolis/Presentation_%20aq_nsta10/NASA_Booth_Demo/aquarius_monthly.mov" TargetMode="External"/><Relationship Id="rId2" Type="http://schemas.openxmlformats.org/officeDocument/2006/relationships/slideLayout" Target="../slideLayouts/slideLayout7.xml"/><Relationship Id="rId3" Type="http://schemas.openxmlformats.org/officeDocument/2006/relationships/notesSlide" Target="../notesSlides/notesSlide13.xml"/><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6" Type="http://schemas.openxmlformats.org/officeDocument/2006/relationships/hyperlink" Target="file://localhost/Users/cherren/Documents/COSEE/Conferences/NSTA/NSTA_2012_Indianapolis/Presentation_%20aq_nsta10/Aquarius_Globe_Final/index.html" TargetMode="Externa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png"/><Relationship Id="rId5" Type="http://schemas.openxmlformats.org/officeDocument/2006/relationships/image" Target="../media/image21.jpeg"/></Relationships>
</file>

<file path=ppt/slides/_rels/slide16.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png"/><Relationship Id="rId5" Type="http://schemas.openxmlformats.org/officeDocument/2006/relationships/image" Target="../media/image22.png"/></Relationships>
</file>

<file path=ppt/slides/_rels/slide18.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png"/><Relationship Id="rId5" Type="http://schemas.openxmlformats.org/officeDocument/2006/relationships/image" Target="../media/image23.png"/></Relationships>
</file>

<file path=ppt/slides/_rels/slide19.xml.rels><?xml version="1.0" encoding="UTF-8" standalone="yes"?>
<Relationships xmlns="http://schemas.openxmlformats.org/package/2006/relationships"><Relationship Id="rId6" Type="http://schemas.openxmlformats.org/officeDocument/2006/relationships/image" Target="../media/image25.png"/><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4.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png"/><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4" Type="http://schemas.openxmlformats.org/officeDocument/2006/relationships/image" Target="../media/image1.png"/><Relationship Id="rId5" Type="http://schemas.openxmlformats.org/officeDocument/2006/relationships/image" Target="../media/image2.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6.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image" Target="../media/image29.jpeg"/><Relationship Id="rId3" Type="http://schemas.openxmlformats.org/officeDocument/2006/relationships/image" Target="../media/image30.png"/><Relationship Id="rId5" Type="http://schemas.openxmlformats.org/officeDocument/2006/relationships/image" Target="../media/image32.jpeg"/></Relationships>
</file>

<file path=ppt/slides/_rels/slide23.xml.rels><?xml version="1.0" encoding="UTF-8" standalone="yes"?>
<Relationships xmlns="http://schemas.openxmlformats.org/package/2006/relationships"><Relationship Id="rId4"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0.png"/></Relationships>
</file>

<file path=ppt/slides/_rels/slide25.xml.rels><?xml version="1.0" encoding="UTF-8" standalone="yes"?>
<Relationships xmlns="http://schemas.openxmlformats.org/package/2006/relationships"><Relationship Id="rId4"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0.png"/></Relationships>
</file>

<file path=ppt/slides/_rels/slide26.xml.rels><?xml version="1.0" encoding="UTF-8" standalone="yes"?>
<Relationships xmlns="http://schemas.openxmlformats.org/package/2006/relationships"><Relationship Id="rId4"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jpeg"/><Relationship Id="rId5" Type="http://schemas.openxmlformats.org/officeDocument/2006/relationships/image" Target="../media/image30.png"/></Relationships>
</file>

<file path=ppt/slides/_rels/slide27.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png"/><Relationship Id="rId5" Type="http://schemas.openxmlformats.org/officeDocument/2006/relationships/image" Target="../media/image3.png"/></Relationships>
</file>

<file path=ppt/slides/_rels/slide28.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png"/><Relationship Id="rId5" Type="http://schemas.openxmlformats.org/officeDocument/2006/relationships/image" Target="../media/image41.png"/></Relationships>
</file>

<file path=ppt/slides/_rels/slide29.xml.rels><?xml version="1.0" encoding="UTF-8" standalone="yes"?>
<Relationships xmlns="http://schemas.openxmlformats.org/package/2006/relationships"><Relationship Id="rId4" Type="http://schemas.openxmlformats.org/officeDocument/2006/relationships/image" Target="../media/image1.png"/><Relationship Id="rId5" Type="http://schemas.openxmlformats.org/officeDocument/2006/relationships/image" Target="../media/image2.png"/><Relationship Id="rId7" Type="http://schemas.openxmlformats.org/officeDocument/2006/relationships/image" Target="../media/image42.png"/><Relationship Id="rId1" Type="http://schemas.openxmlformats.org/officeDocument/2006/relationships/video" Target="file://localhost/Users/cherren/Documents/COSEE/Conferences/NSTA/NSTA_2012_Indianapolis/Presentation_%20aq_nsta10/Movies/videos_clips/aq_engineering_blurb_spaceenvironment.mov" TargetMode="External"/><Relationship Id="rId2" Type="http://schemas.openxmlformats.org/officeDocument/2006/relationships/slideLayout" Target="../slideLayouts/slideLayout7.xml"/><Relationship Id="rId3" Type="http://schemas.openxmlformats.org/officeDocument/2006/relationships/notesSlide" Target="../notesSlides/notesSlide25.xml"/><Relationship Id="rId6" Type="http://schemas.openxmlformats.org/officeDocument/2006/relationships/image" Target="../media/image41.png"/></Relationships>
</file>

<file path=ppt/slides/_rels/slide3.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png"/><Relationship Id="rId5" Type="http://schemas.openxmlformats.org/officeDocument/2006/relationships/image" Target="../media/image5.png"/></Relationships>
</file>

<file path=ppt/slides/_rels/slide30.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png"/><Relationship Id="rId5"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4" Type="http://schemas.openxmlformats.org/officeDocument/2006/relationships/image" Target="../media/image1.png"/><Relationship Id="rId5" Type="http://schemas.openxmlformats.org/officeDocument/2006/relationships/image" Target="../media/image2.png"/><Relationship Id="rId7" Type="http://schemas.openxmlformats.org/officeDocument/2006/relationships/image" Target="../media/image45.png"/><Relationship Id="rId1" Type="http://schemas.openxmlformats.org/officeDocument/2006/relationships/video" Target="file://localhost/Users/cherren/Documents/COSEE/Conferences/NSTA/NSTA_2012_Indianapolis/Presentation_%20aq_nsta10/Movies/videos_clips/aq_engineering_blurb_orbit_orient.mov" TargetMode="External"/><Relationship Id="rId2" Type="http://schemas.openxmlformats.org/officeDocument/2006/relationships/slideLayout" Target="../slideLayouts/slideLayout7.xml"/><Relationship Id="rId3" Type="http://schemas.openxmlformats.org/officeDocument/2006/relationships/notesSlide" Target="../notesSlides/notesSlide27.xml"/><Relationship Id="rId6" Type="http://schemas.openxmlformats.org/officeDocument/2006/relationships/image" Target="../media/image44.png"/></Relationships>
</file>

<file path=ppt/slides/_rels/slide32.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png"/><Relationship Id="rId5" Type="http://schemas.openxmlformats.org/officeDocument/2006/relationships/image" Target="../media/image47.png"/></Relationships>
</file>

<file path=ppt/slides/_rels/slide34.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png"/><Relationship Id="rId5" Type="http://schemas.openxmlformats.org/officeDocument/2006/relationships/image" Target="../media/image48.png"/></Relationships>
</file>

<file path=ppt/slides/_rels/slide35.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png"/><Relationship Id="rId5" Type="http://schemas.openxmlformats.org/officeDocument/2006/relationships/image" Target="../media/image49.png"/></Relationships>
</file>

<file path=ppt/slides/_rels/slide36.xml.rels><?xml version="1.0" encoding="UTF-8" standalone="yes"?>
<Relationships xmlns="http://schemas.openxmlformats.org/package/2006/relationships"><Relationship Id="rId4" Type="http://schemas.openxmlformats.org/officeDocument/2006/relationships/image" Target="../media/image50.png"/><Relationship Id="rId5" Type="http://schemas.openxmlformats.org/officeDocument/2006/relationships/image" Target="../media/image1.png"/><Relationship Id="rId7"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hyperlink" Target="http://aquarius.nasa.gov/index.html" TargetMode="External"/><Relationship Id="rId6" Type="http://schemas.openxmlformats.org/officeDocument/2006/relationships/image" Target="../media/image2.png"/></Relationships>
</file>

<file path=ppt/slides/_rels/slide37.xml.rels><?xml version="1.0" encoding="UTF-8" standalone="yes"?>
<Relationships xmlns="http://schemas.openxmlformats.org/package/2006/relationships"><Relationship Id="rId6" Type="http://schemas.openxmlformats.org/officeDocument/2006/relationships/hyperlink" Target="http://cosee.umaine.edu/coseeos/aquarius/aquarius_globe_index_html/index_5secwait.html" TargetMode="External"/><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png"/><Relationship Id="rId5" Type="http://schemas.openxmlformats.org/officeDocument/2006/relationships/image" Target="../media/image52.jpeg"/></Relationships>
</file>

<file path=ppt/slides/_rels/slide4.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png"/><Relationship Id="rId5"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png"/><Relationship Id="rId5"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png"/><Relationship Id="rId5"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4" Type="http://schemas.openxmlformats.org/officeDocument/2006/relationships/notesSlide" Target="../notesSlides/notesSlide9.xml"/><Relationship Id="rId10" Type="http://schemas.openxmlformats.org/officeDocument/2006/relationships/image" Target="../media/image13.png"/><Relationship Id="rId5" Type="http://schemas.openxmlformats.org/officeDocument/2006/relationships/image" Target="../media/image1.png"/><Relationship Id="rId7" Type="http://schemas.openxmlformats.org/officeDocument/2006/relationships/image" Target="../media/image10.png"/><Relationship Id="rId1" Type="http://schemas.openxmlformats.org/officeDocument/2006/relationships/video" Target="file://localhost/Users/cherren/Documents/COSEE/Conferences/NSTA/NSTA_2012_Indianapolis/Presentation_%20aq_nsta10/Movies/density_effects%20copy.mov" TargetMode="External"/><Relationship Id="rId2" Type="http://schemas.openxmlformats.org/officeDocument/2006/relationships/video" Target="file://localhost/Users/cherren/Documents/COSEE/Conferences/NSTA/NSTA_2012_Indianapolis/Presentation_%20aq_nsta10/Movies/sss_reverse_direction%20-%20Wi-Fi.m4v" TargetMode="External"/><Relationship Id="rId9" Type="http://schemas.openxmlformats.org/officeDocument/2006/relationships/image" Target="../media/image12.png"/><Relationship Id="rId3" Type="http://schemas.openxmlformats.org/officeDocument/2006/relationships/slideLayout" Target="../slideLayouts/slideLayout7.xml"/><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6" name="Picture 5"/>
          <p:cNvPicPr>
            <a:picLocks noChangeAspect="1"/>
          </p:cNvPicPr>
          <p:nvPr/>
        </p:nvPicPr>
        <p:blipFill>
          <a:blip r:embed="rId5"/>
          <a:stretch>
            <a:fillRect/>
          </a:stretch>
        </p:blipFill>
        <p:spPr>
          <a:xfrm>
            <a:off x="4045" y="1501470"/>
            <a:ext cx="9144000" cy="5384800"/>
          </a:xfrm>
          <a:prstGeom prst="rect">
            <a:avLst/>
          </a:prstGeom>
        </p:spPr>
      </p:pic>
      <p:pic>
        <p:nvPicPr>
          <p:cNvPr id="7" name="Picture 6"/>
          <p:cNvPicPr>
            <a:picLocks noChangeAspect="1"/>
          </p:cNvPicPr>
          <p:nvPr/>
        </p:nvPicPr>
        <p:blipFill>
          <a:blip r:embed="rId6"/>
          <a:srcRect l="36753"/>
          <a:stretch>
            <a:fillRect/>
          </a:stretch>
        </p:blipFill>
        <p:spPr>
          <a:xfrm>
            <a:off x="1796142" y="1537756"/>
            <a:ext cx="5245100" cy="774700"/>
          </a:xfrm>
          <a:prstGeom prst="rect">
            <a:avLst/>
          </a:prstGeom>
        </p:spPr>
      </p:pic>
      <p:sp>
        <p:nvSpPr>
          <p:cNvPr id="9" name="Rectangle 8"/>
          <p:cNvSpPr/>
          <p:nvPr/>
        </p:nvSpPr>
        <p:spPr>
          <a:xfrm>
            <a:off x="193246" y="5504499"/>
            <a:ext cx="8285110" cy="1200329"/>
          </a:xfrm>
          <a:prstGeom prst="rect">
            <a:avLst/>
          </a:prstGeom>
        </p:spPr>
        <p:txBody>
          <a:bodyPr wrap="square">
            <a:spAutoFit/>
          </a:bodyPr>
          <a:lstStyle/>
          <a:p>
            <a:r>
              <a:rPr lang="en-US" sz="3600" b="1" dirty="0" smtClean="0">
                <a:solidFill>
                  <a:srgbClr val="FFFFFF"/>
                </a:solidFill>
              </a:rPr>
              <a:t>New Global Salinity Data: </a:t>
            </a:r>
          </a:p>
          <a:p>
            <a:r>
              <a:rPr lang="en-US" sz="3600" b="1" dirty="0" smtClean="0">
                <a:solidFill>
                  <a:srgbClr val="FFFFFF"/>
                </a:solidFill>
              </a:rPr>
              <a:t>Spicing up STEM in the Classroom</a:t>
            </a:r>
            <a:endParaRPr lang="en-US" sz="3600" b="1"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3905" y="1538494"/>
            <a:ext cx="8936182" cy="5192503"/>
          </a:xfrm>
          <a:prstGeom prst="rect">
            <a:avLst/>
          </a:prstGeom>
        </p:spPr>
      </p:pic>
      <p:pic>
        <p:nvPicPr>
          <p:cNvPr id="3" name="Picture 2"/>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a:effectLst/>
        </p:spPr>
      </p:pic>
      <p:pic>
        <p:nvPicPr>
          <p:cNvPr id="4" name="Picture 3"/>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5"/>
          <a:stretch>
            <a:fillRect/>
          </a:stretch>
        </p:blipFill>
        <p:spPr>
          <a:xfrm>
            <a:off x="0" y="2396530"/>
            <a:ext cx="2815470" cy="3265563"/>
          </a:xfrm>
          <a:prstGeom prst="rect">
            <a:avLst/>
          </a:prstGeom>
        </p:spPr>
      </p:pic>
      <p:pic>
        <p:nvPicPr>
          <p:cNvPr id="6" name="Picture 5">
            <a:hlinkClick r:id="rId6"/>
          </p:cNvPr>
          <p:cNvPicPr>
            <a:picLocks noChangeAspect="1"/>
          </p:cNvPicPr>
          <p:nvPr/>
        </p:nvPicPr>
        <p:blipFill>
          <a:blip r:embed="rId7"/>
          <a:srcRect/>
          <a:stretch>
            <a:fillRect/>
          </a:stretch>
        </p:blipFill>
        <p:spPr bwMode="auto">
          <a:xfrm>
            <a:off x="3307292" y="1781631"/>
            <a:ext cx="5729816" cy="5076369"/>
          </a:xfrm>
          <a:prstGeom prst="rect">
            <a:avLst/>
          </a:prstGeom>
          <a:noFill/>
          <a:ln w="9525">
            <a:noFill/>
            <a:miter lim="800000"/>
            <a:headEnd/>
            <a:tailEnd/>
          </a:ln>
        </p:spPr>
      </p:pic>
      <p:sp>
        <p:nvSpPr>
          <p:cNvPr id="8" name="TextBox 7"/>
          <p:cNvSpPr txBox="1"/>
          <p:nvPr/>
        </p:nvSpPr>
        <p:spPr>
          <a:xfrm>
            <a:off x="740532" y="1473200"/>
            <a:ext cx="8255000" cy="707886"/>
          </a:xfrm>
          <a:prstGeom prst="rect">
            <a:avLst/>
          </a:prstGeom>
          <a:noFill/>
        </p:spPr>
        <p:txBody>
          <a:bodyPr wrap="square" rtlCol="0">
            <a:spAutoFit/>
          </a:bodyPr>
          <a:lstStyle/>
          <a:p>
            <a:r>
              <a:rPr lang="en-US" sz="2000" b="1" dirty="0" smtClean="0"/>
              <a:t>Hands-On Activity: Effects of Temperature and Salinity on Density</a:t>
            </a:r>
          </a:p>
          <a:p>
            <a:endParaRPr lang="en-US" sz="2000" dirty="0"/>
          </a:p>
        </p:txBody>
      </p:sp>
      <p:sp>
        <p:nvSpPr>
          <p:cNvPr id="7" name="TextBox 6"/>
          <p:cNvSpPr txBox="1"/>
          <p:nvPr/>
        </p:nvSpPr>
        <p:spPr>
          <a:xfrm>
            <a:off x="102982" y="5756322"/>
            <a:ext cx="3389382" cy="923330"/>
          </a:xfrm>
          <a:prstGeom prst="rect">
            <a:avLst/>
          </a:prstGeom>
          <a:noFill/>
        </p:spPr>
        <p:txBody>
          <a:bodyPr wrap="none" rtlCol="0">
            <a:spAutoFit/>
          </a:bodyPr>
          <a:lstStyle/>
          <a:p>
            <a:r>
              <a:rPr lang="en-US" dirty="0" smtClean="0"/>
              <a:t>Available for download (free)</a:t>
            </a:r>
          </a:p>
          <a:p>
            <a:r>
              <a:rPr lang="en-US" dirty="0" smtClean="0"/>
              <a:t>o</a:t>
            </a:r>
            <a:r>
              <a:rPr lang="en-US" dirty="0" smtClean="0"/>
              <a:t>nline – see “Hands-On Activities” </a:t>
            </a:r>
          </a:p>
          <a:p>
            <a:r>
              <a:rPr lang="en-US" dirty="0" smtClean="0"/>
              <a:t>section of the </a:t>
            </a:r>
            <a:r>
              <a:rPr lang="en-US" dirty="0" err="1" smtClean="0"/>
              <a:t>Aq</a:t>
            </a:r>
            <a:r>
              <a:rPr lang="en-US" dirty="0" smtClean="0"/>
              <a:t> Resources Pg.  </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5" name="Picture 3"/>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p:spPr>
      </p:pic>
      <p:pic>
        <p:nvPicPr>
          <p:cNvPr id="54276" name="Picture 4"/>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p:spPr>
      </p:pic>
      <p:pic>
        <p:nvPicPr>
          <p:cNvPr id="7" name="thermohaline_conveyor_iPod.m4v copy.mp4">
            <a:hlinkClick r:id="" action="ppaction://media"/>
          </p:cNvPr>
          <p:cNvPicPr/>
          <p:nvPr>
            <a:videoFile r:link="rId1"/>
          </p:nvPr>
        </p:nvPicPr>
        <p:blipFill>
          <a:blip r:embed="rId6"/>
          <a:stretch>
            <a:fillRect/>
          </a:stretch>
        </p:blipFill>
        <p:spPr>
          <a:xfrm>
            <a:off x="1016000" y="2286000"/>
            <a:ext cx="8128000" cy="4572000"/>
          </a:xfrm>
          <a:prstGeom prst="rect">
            <a:avLst/>
          </a:prstGeom>
        </p:spPr>
      </p:pic>
      <p:pic>
        <p:nvPicPr>
          <p:cNvPr id="6" name="Picture 5"/>
          <p:cNvPicPr>
            <a:picLocks noChangeAspect="1"/>
          </p:cNvPicPr>
          <p:nvPr/>
        </p:nvPicPr>
        <p:blipFill>
          <a:blip r:embed="rId7"/>
          <a:stretch>
            <a:fillRect/>
          </a:stretch>
        </p:blipFill>
        <p:spPr>
          <a:xfrm>
            <a:off x="0" y="1782553"/>
            <a:ext cx="3194572" cy="1597286"/>
          </a:xfrm>
          <a:prstGeom prst="rect">
            <a:avLst/>
          </a:prstGeom>
        </p:spPr>
      </p:pic>
      <p:sp>
        <p:nvSpPr>
          <p:cNvPr id="8" name="TextBox 7"/>
          <p:cNvSpPr txBox="1"/>
          <p:nvPr/>
        </p:nvSpPr>
        <p:spPr>
          <a:xfrm>
            <a:off x="3995678" y="1473200"/>
            <a:ext cx="5413921" cy="1107996"/>
          </a:xfrm>
          <a:prstGeom prst="rect">
            <a:avLst/>
          </a:prstGeom>
          <a:noFill/>
        </p:spPr>
        <p:txBody>
          <a:bodyPr wrap="square" rtlCol="0">
            <a:spAutoFit/>
          </a:bodyPr>
          <a:lstStyle/>
          <a:p>
            <a:r>
              <a:rPr lang="en-US" sz="2400" b="1" i="1" dirty="0" smtClean="0"/>
              <a:t>The </a:t>
            </a:r>
            <a:r>
              <a:rPr lang="en-US" sz="2400" b="1" i="1" dirty="0" err="1" smtClean="0"/>
              <a:t>Thermohaline</a:t>
            </a:r>
            <a:r>
              <a:rPr lang="en-US" sz="2400" b="1" i="1" dirty="0" smtClean="0"/>
              <a:t> Circulation: </a:t>
            </a:r>
          </a:p>
          <a:p>
            <a:r>
              <a:rPr lang="en-US" sz="2400" b="1" i="1" dirty="0" smtClean="0"/>
              <a:t>The Great Ocean Conveyor Belt</a:t>
            </a:r>
          </a:p>
          <a:p>
            <a:endParaRPr lang="en-US" dirty="0"/>
          </a:p>
        </p:txBody>
      </p:sp>
      <p:sp>
        <p:nvSpPr>
          <p:cNvPr id="9" name="TextBox 8"/>
          <p:cNvSpPr txBox="1"/>
          <p:nvPr/>
        </p:nvSpPr>
        <p:spPr>
          <a:xfrm>
            <a:off x="0" y="1398758"/>
            <a:ext cx="3194572" cy="400110"/>
          </a:xfrm>
          <a:prstGeom prst="rect">
            <a:avLst/>
          </a:prstGeom>
          <a:noFill/>
        </p:spPr>
        <p:txBody>
          <a:bodyPr wrap="square" rtlCol="0">
            <a:spAutoFit/>
          </a:bodyPr>
          <a:lstStyle/>
          <a:p>
            <a:r>
              <a:rPr lang="en-US" sz="2000" b="1" dirty="0" smtClean="0"/>
              <a:t>Average Sea Surface Density</a:t>
            </a:r>
            <a:endParaRPr lang="en-US" sz="2000" b="1" i="1" dirty="0" smtClean="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a:effectLst/>
        </p:spPr>
      </p:pic>
      <p:pic>
        <p:nvPicPr>
          <p:cNvPr id="5" name="aquarius_monthly.mov">
            <a:hlinkClick r:id="" action="ppaction://media"/>
          </p:cNvPr>
          <p:cNvPicPr/>
          <p:nvPr>
            <a:videoFile r:link="rId1"/>
          </p:nvPr>
        </p:nvPicPr>
        <p:blipFill>
          <a:blip r:embed="rId6"/>
          <a:stretch>
            <a:fillRect/>
          </a:stretch>
        </p:blipFill>
        <p:spPr>
          <a:xfrm>
            <a:off x="-5457" y="0"/>
            <a:ext cx="9149457" cy="685799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5"/>
          <a:stretch>
            <a:fillRect/>
          </a:stretch>
        </p:blipFill>
        <p:spPr>
          <a:xfrm>
            <a:off x="1820655" y="1473200"/>
            <a:ext cx="5391158" cy="53848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6" name="Picture 5" descr="deep_water_formation_screen.jpg"/>
          <p:cNvPicPr>
            <a:picLocks noChangeAspect="1"/>
          </p:cNvPicPr>
          <p:nvPr/>
        </p:nvPicPr>
        <p:blipFill>
          <a:blip r:embed="rId5"/>
          <a:stretch>
            <a:fillRect/>
          </a:stretch>
        </p:blipFill>
        <p:spPr>
          <a:xfrm>
            <a:off x="0" y="1493382"/>
            <a:ext cx="9144000" cy="4997450"/>
          </a:xfrm>
          <a:prstGeom prst="rect">
            <a:avLst/>
          </a:prstGeom>
        </p:spPr>
      </p:pic>
      <p:sp>
        <p:nvSpPr>
          <p:cNvPr id="7" name="TextBox 6"/>
          <p:cNvSpPr txBox="1"/>
          <p:nvPr/>
        </p:nvSpPr>
        <p:spPr>
          <a:xfrm>
            <a:off x="0" y="6488668"/>
            <a:ext cx="14806570" cy="369332"/>
          </a:xfrm>
          <a:prstGeom prst="rect">
            <a:avLst/>
          </a:prstGeom>
          <a:noFill/>
        </p:spPr>
        <p:txBody>
          <a:bodyPr wrap="none" rtlCol="0">
            <a:spAutoFit/>
          </a:bodyPr>
          <a:lstStyle/>
          <a:p>
            <a:r>
              <a:rPr lang="en-US" smtClean="0">
                <a:hlinkClick r:id="rId6" action="ppaction://hlinkfile"/>
              </a:rPr>
              <a:t>filex:</a:t>
            </a:r>
            <a:r>
              <a:rPr lang="en-US" dirty="0" smtClean="0">
                <a:hlinkClick r:id="rId6" action="ppaction://hlinkfile"/>
              </a:rPr>
              <a:t>//localhost/Users/cherren/Documents/COSEE/Conferences/NSTA/NSTA_2012_Indianapolis/Presentation_ aq_nsta10/Aquarius_Globe_Final/index.html</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9459"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pic>
        <p:nvPicPr>
          <p:cNvPr id="19460" name="Picture 5"/>
          <p:cNvPicPr>
            <a:picLocks noChangeAspect="1"/>
          </p:cNvPicPr>
          <p:nvPr/>
        </p:nvPicPr>
        <p:blipFill>
          <a:blip r:embed="rId5"/>
          <a:srcRect/>
          <a:stretch>
            <a:fillRect/>
          </a:stretch>
        </p:blipFill>
        <p:spPr bwMode="auto">
          <a:xfrm>
            <a:off x="0" y="1473200"/>
            <a:ext cx="9144000" cy="5384800"/>
          </a:xfrm>
          <a:prstGeom prst="rect">
            <a:avLst/>
          </a:prstGeom>
          <a:noFill/>
          <a:ln w="9525">
            <a:noFill/>
            <a:miter lim="800000"/>
            <a:headEnd/>
            <a:tailEnd/>
          </a:ln>
        </p:spPr>
      </p:pic>
      <p:sp>
        <p:nvSpPr>
          <p:cNvPr id="7" name="TextBox 6"/>
          <p:cNvSpPr txBox="1"/>
          <p:nvPr/>
        </p:nvSpPr>
        <p:spPr>
          <a:xfrm>
            <a:off x="256243" y="5770467"/>
            <a:ext cx="8459467" cy="830997"/>
          </a:xfrm>
          <a:prstGeom prst="rect">
            <a:avLst/>
          </a:prstGeom>
          <a:noFill/>
        </p:spPr>
        <p:txBody>
          <a:bodyPr wrap="none" rtlCol="0">
            <a:spAutoFit/>
          </a:bodyPr>
          <a:lstStyle/>
          <a:p>
            <a:r>
              <a:rPr lang="en-US" sz="4800" dirty="0" smtClean="0">
                <a:solidFill>
                  <a:schemeClr val="bg1"/>
                </a:solidFill>
                <a:latin typeface="Arial Black"/>
                <a:cs typeface="Arial Black"/>
              </a:rPr>
              <a:t>Technology Connections</a:t>
            </a:r>
            <a:endParaRPr lang="en-US" sz="4800" dirty="0">
              <a:solidFill>
                <a:schemeClr val="bg1"/>
              </a:solidFill>
              <a:latin typeface="Arial Black"/>
              <a:cs typeface="Arial Black"/>
            </a:endParaRPr>
          </a:p>
        </p:txBody>
      </p:sp>
      <p:sp>
        <p:nvSpPr>
          <p:cNvPr id="8" name="TextBox 7"/>
          <p:cNvSpPr txBox="1"/>
          <p:nvPr/>
        </p:nvSpPr>
        <p:spPr>
          <a:xfrm flipH="1">
            <a:off x="256243" y="1682125"/>
            <a:ext cx="3242039" cy="923330"/>
          </a:xfrm>
          <a:prstGeom prst="rect">
            <a:avLst/>
          </a:prstGeom>
          <a:noFill/>
        </p:spPr>
        <p:txBody>
          <a:bodyPr wrap="square" rtlCol="0">
            <a:spAutoFit/>
          </a:bodyPr>
          <a:lstStyle/>
          <a:p>
            <a:r>
              <a:rPr lang="en-US" sz="5400" b="1" i="1" dirty="0" smtClean="0">
                <a:solidFill>
                  <a:srgbClr val="FFFFFF"/>
                </a:solidFill>
                <a:latin typeface="Arial Black"/>
                <a:cs typeface="Arial Black"/>
              </a:rPr>
              <a:t>S T E M</a:t>
            </a:r>
            <a:endParaRPr lang="en-US" sz="5400" b="1" i="1" dirty="0">
              <a:solidFill>
                <a:srgbClr val="FFFFFF"/>
              </a:solidFill>
              <a:latin typeface="Arial Black"/>
              <a:cs typeface="Arial Black"/>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6" name="Picture 5" descr="Picture 2.png"/>
          <p:cNvPicPr>
            <a:picLocks noChangeAspect="1"/>
          </p:cNvPicPr>
          <p:nvPr/>
        </p:nvPicPr>
        <p:blipFill>
          <a:blip r:embed="rId5"/>
          <a:srcRect t="14023"/>
          <a:stretch>
            <a:fillRect/>
          </a:stretch>
        </p:blipFill>
        <p:spPr>
          <a:xfrm>
            <a:off x="0" y="2770618"/>
            <a:ext cx="9144000" cy="3450418"/>
          </a:xfrm>
          <a:prstGeom prst="rect">
            <a:avLst/>
          </a:prstGeom>
        </p:spPr>
      </p:pic>
      <p:sp>
        <p:nvSpPr>
          <p:cNvPr id="7" name="TextBox 6"/>
          <p:cNvSpPr txBox="1"/>
          <p:nvPr/>
        </p:nvSpPr>
        <p:spPr>
          <a:xfrm>
            <a:off x="427493" y="1723061"/>
            <a:ext cx="7700157" cy="830997"/>
          </a:xfrm>
          <a:prstGeom prst="rect">
            <a:avLst/>
          </a:prstGeom>
          <a:noFill/>
        </p:spPr>
        <p:txBody>
          <a:bodyPr wrap="none" rtlCol="0">
            <a:spAutoFit/>
          </a:bodyPr>
          <a:lstStyle/>
          <a:p>
            <a:r>
              <a:rPr lang="en-US" sz="2400" b="1" dirty="0" smtClean="0"/>
              <a:t>Aquarius History: </a:t>
            </a:r>
          </a:p>
          <a:p>
            <a:r>
              <a:rPr lang="en-US" sz="2400" b="1" i="1" dirty="0" smtClean="0"/>
              <a:t>A Very Long Process of Testing, Designing and Redesigning</a:t>
            </a:r>
            <a:endParaRPr lang="en-US" sz="2400" b="1" i="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6" name="Picture 5"/>
          <p:cNvPicPr>
            <a:picLocks noChangeAspect="1"/>
          </p:cNvPicPr>
          <p:nvPr/>
        </p:nvPicPr>
        <p:blipFill>
          <a:blip r:embed="rId5"/>
          <a:stretch>
            <a:fillRect/>
          </a:stretch>
        </p:blipFill>
        <p:spPr>
          <a:xfrm>
            <a:off x="27024" y="1593627"/>
            <a:ext cx="9081247" cy="521033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r="32624"/>
          <a:stretch>
            <a:fillRect/>
          </a:stretch>
        </p:blipFill>
        <p:spPr>
          <a:xfrm>
            <a:off x="5145600" y="3417142"/>
            <a:ext cx="3882952" cy="2491306"/>
          </a:xfrm>
          <a:prstGeom prst="rect">
            <a:avLst/>
          </a:prstGeom>
        </p:spPr>
      </p:pic>
      <p:pic>
        <p:nvPicPr>
          <p:cNvPr id="3" name="Picture 2"/>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a:effectLst/>
        </p:spPr>
      </p:pic>
      <p:pic>
        <p:nvPicPr>
          <p:cNvPr id="4" name="Picture 3"/>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descr="675px-EM_Spectrum_Properties_edit.svg.png"/>
          <p:cNvPicPr>
            <a:picLocks noChangeAspect="1"/>
          </p:cNvPicPr>
          <p:nvPr/>
        </p:nvPicPr>
        <p:blipFill>
          <a:blip r:embed="rId6"/>
          <a:srcRect t="8065" r="12943" b="26060"/>
          <a:stretch>
            <a:fillRect/>
          </a:stretch>
        </p:blipFill>
        <p:spPr>
          <a:xfrm>
            <a:off x="0" y="3417142"/>
            <a:ext cx="4963936" cy="2225874"/>
          </a:xfrm>
          <a:prstGeom prst="rect">
            <a:avLst/>
          </a:prstGeom>
        </p:spPr>
      </p:pic>
      <p:sp>
        <p:nvSpPr>
          <p:cNvPr id="7" name="TextBox 6"/>
          <p:cNvSpPr txBox="1"/>
          <p:nvPr/>
        </p:nvSpPr>
        <p:spPr>
          <a:xfrm>
            <a:off x="1930432" y="1702775"/>
            <a:ext cx="5261667" cy="1200329"/>
          </a:xfrm>
          <a:prstGeom prst="rect">
            <a:avLst/>
          </a:prstGeom>
          <a:noFill/>
        </p:spPr>
        <p:txBody>
          <a:bodyPr wrap="square" rtlCol="0">
            <a:spAutoFit/>
          </a:bodyPr>
          <a:lstStyle/>
          <a:p>
            <a:r>
              <a:rPr lang="en-US" dirty="0" smtClean="0"/>
              <a:t>Scientists figured out that Sea Surface Salinity (SSS) can be measured by analyzing Microwave Radiation signals from the ocean surface (e.g., brightness temperature)  with a sensor called a Radiometer. </a:t>
            </a:r>
            <a:endParaRPr lang="en-US" dirty="0"/>
          </a:p>
        </p:txBody>
      </p:sp>
      <p:sp>
        <p:nvSpPr>
          <p:cNvPr id="8" name="Lightning Bolt 7"/>
          <p:cNvSpPr/>
          <p:nvPr/>
        </p:nvSpPr>
        <p:spPr>
          <a:xfrm>
            <a:off x="1105991" y="2903104"/>
            <a:ext cx="868679" cy="872162"/>
          </a:xfrm>
          <a:prstGeom prst="lightningBolt">
            <a:avLst/>
          </a:prstGeom>
          <a:ln/>
        </p:spPr>
        <p:style>
          <a:lnRef idx="1">
            <a:schemeClr val="accent1"/>
          </a:lnRef>
          <a:fillRef idx="3">
            <a:schemeClr val="accent1"/>
          </a:fillRef>
          <a:effectRef idx="2">
            <a:schemeClr val="accent1"/>
          </a:effectRef>
          <a:fontRef idx="minor">
            <a:schemeClr val="lt1"/>
          </a:fontRef>
        </p:style>
      </p:sp>
      <p:sp>
        <p:nvSpPr>
          <p:cNvPr id="10" name="TextBox 9"/>
          <p:cNvSpPr txBox="1"/>
          <p:nvPr/>
        </p:nvSpPr>
        <p:spPr>
          <a:xfrm>
            <a:off x="5110592" y="5908448"/>
            <a:ext cx="3917960" cy="830997"/>
          </a:xfrm>
          <a:prstGeom prst="rect">
            <a:avLst/>
          </a:prstGeom>
          <a:noFill/>
        </p:spPr>
        <p:txBody>
          <a:bodyPr wrap="none" rtlCol="0">
            <a:spAutoFit/>
          </a:bodyPr>
          <a:lstStyle/>
          <a:p>
            <a:r>
              <a:rPr lang="en-US" sz="1600" dirty="0" smtClean="0"/>
              <a:t>SSS as a function of Sea Surface Temperature</a:t>
            </a:r>
          </a:p>
          <a:p>
            <a:r>
              <a:rPr lang="en-US" sz="1600" dirty="0" smtClean="0"/>
              <a:t> and Brightness Temperature </a:t>
            </a:r>
          </a:p>
          <a:p>
            <a:r>
              <a:rPr lang="en-US" sz="1600" dirty="0" smtClean="0"/>
              <a:t>(microwave emissions from ocean surface</a:t>
            </a:r>
            <a:endParaRPr lang="en-US"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sp>
        <p:nvSpPr>
          <p:cNvPr id="6" name="TextBox 5"/>
          <p:cNvSpPr txBox="1"/>
          <p:nvPr/>
        </p:nvSpPr>
        <p:spPr>
          <a:xfrm>
            <a:off x="72156" y="1473200"/>
            <a:ext cx="9144000" cy="6186309"/>
          </a:xfrm>
          <a:prstGeom prst="rect">
            <a:avLst/>
          </a:prstGeom>
          <a:noFill/>
        </p:spPr>
        <p:txBody>
          <a:bodyPr wrap="square" rtlCol="0">
            <a:spAutoFit/>
          </a:bodyPr>
          <a:lstStyle/>
          <a:p>
            <a:pPr>
              <a:spcAft>
                <a:spcPts val="1200"/>
              </a:spcAft>
            </a:pPr>
            <a:r>
              <a:rPr lang="en-US" sz="2800" b="1" dirty="0" smtClean="0"/>
              <a:t>Road Map for Today: </a:t>
            </a:r>
          </a:p>
          <a:p>
            <a:pPr>
              <a:spcAft>
                <a:spcPts val="1200"/>
              </a:spcAft>
              <a:buFont typeface="Arial"/>
              <a:buChar char="•"/>
            </a:pPr>
            <a:r>
              <a:rPr lang="en-US" sz="2400" b="1" i="1" dirty="0" smtClean="0"/>
              <a:t>  </a:t>
            </a:r>
            <a:r>
              <a:rPr lang="en-US" sz="2800" b="1" i="1" dirty="0" smtClean="0"/>
              <a:t>Need:</a:t>
            </a:r>
            <a:r>
              <a:rPr lang="en-US" sz="2800" b="1" dirty="0" smtClean="0"/>
              <a:t> Global salinity data</a:t>
            </a:r>
          </a:p>
          <a:p>
            <a:pPr>
              <a:spcAft>
                <a:spcPts val="1200"/>
              </a:spcAft>
              <a:buFont typeface="Arial"/>
              <a:buChar char="•"/>
            </a:pPr>
            <a:r>
              <a:rPr lang="en-US" sz="2400" b="1" dirty="0" smtClean="0"/>
              <a:t>  </a:t>
            </a:r>
            <a:r>
              <a:rPr lang="en-US" sz="2800" b="1" dirty="0" smtClean="0"/>
              <a:t>Aquarius story = S.T.E.M. “package” </a:t>
            </a:r>
            <a:r>
              <a:rPr lang="en-US" sz="2400" b="1" dirty="0" smtClean="0"/>
              <a:t>for Teachers and Students</a:t>
            </a:r>
          </a:p>
          <a:p>
            <a:pPr lvl="1">
              <a:spcAft>
                <a:spcPts val="1200"/>
              </a:spcAft>
              <a:buFont typeface="Arial"/>
              <a:buChar char="•"/>
            </a:pPr>
            <a:r>
              <a:rPr lang="en-US" sz="2400" b="1" dirty="0" smtClean="0"/>
              <a:t> </a:t>
            </a:r>
            <a:r>
              <a:rPr lang="en-US" sz="2800" b="1" dirty="0" smtClean="0"/>
              <a:t> Science</a:t>
            </a:r>
            <a:r>
              <a:rPr lang="en-US" sz="2400" b="1" dirty="0" smtClean="0"/>
              <a:t>: </a:t>
            </a:r>
            <a:r>
              <a:rPr lang="en-US" sz="2400" i="1" dirty="0" smtClean="0"/>
              <a:t>Salinity</a:t>
            </a:r>
            <a:r>
              <a:rPr lang="en-US" sz="2400" dirty="0" smtClean="0"/>
              <a:t> </a:t>
            </a:r>
            <a:r>
              <a:rPr lang="en-US" sz="2400" i="1" dirty="0" smtClean="0"/>
              <a:t>Ties to Water Cycle/Ocean Circulation/Climate</a:t>
            </a:r>
          </a:p>
          <a:p>
            <a:pPr lvl="1">
              <a:spcAft>
                <a:spcPts val="1200"/>
              </a:spcAft>
              <a:buFont typeface="Arial"/>
              <a:buChar char="•"/>
            </a:pPr>
            <a:r>
              <a:rPr lang="en-US" sz="2400" b="1" dirty="0" smtClean="0"/>
              <a:t>  </a:t>
            </a:r>
            <a:r>
              <a:rPr lang="en-US" sz="2800" b="1" dirty="0" smtClean="0"/>
              <a:t>Technology: </a:t>
            </a:r>
            <a:r>
              <a:rPr lang="en-US" sz="2400" i="1" dirty="0" smtClean="0"/>
              <a:t>Sensor Development - Lab to Ocean to Space!</a:t>
            </a:r>
          </a:p>
          <a:p>
            <a:pPr lvl="1">
              <a:spcAft>
                <a:spcPts val="1200"/>
              </a:spcAft>
              <a:buFont typeface="Arial"/>
              <a:buChar char="•"/>
            </a:pPr>
            <a:r>
              <a:rPr lang="en-US" sz="2400" b="1" dirty="0" smtClean="0"/>
              <a:t>  </a:t>
            </a:r>
            <a:r>
              <a:rPr lang="en-US" sz="2800" b="1" dirty="0" smtClean="0"/>
              <a:t>Engineering: </a:t>
            </a:r>
            <a:r>
              <a:rPr lang="en-US" sz="2400" i="1" dirty="0" smtClean="0"/>
              <a:t>Space Environment, Orbit and Orientation</a:t>
            </a:r>
          </a:p>
          <a:p>
            <a:pPr lvl="1">
              <a:spcAft>
                <a:spcPts val="1200"/>
              </a:spcAft>
              <a:buFont typeface="Arial"/>
              <a:buChar char="•"/>
            </a:pPr>
            <a:r>
              <a:rPr lang="en-US" sz="2400" b="1" i="1" dirty="0" smtClean="0"/>
              <a:t>  </a:t>
            </a:r>
            <a:r>
              <a:rPr lang="en-US" sz="2800" b="1" dirty="0" smtClean="0"/>
              <a:t>Mathematics: </a:t>
            </a:r>
            <a:r>
              <a:rPr lang="en-US" sz="2400" i="1" dirty="0" smtClean="0"/>
              <a:t>Using Datasets to Investigate Salinity Patterns</a:t>
            </a:r>
          </a:p>
          <a:p>
            <a:pPr>
              <a:spcAft>
                <a:spcPts val="1200"/>
              </a:spcAft>
              <a:buFont typeface="Arial"/>
              <a:buChar char="•"/>
            </a:pPr>
            <a:r>
              <a:rPr lang="en-US" sz="2400" b="1" i="1" dirty="0" smtClean="0"/>
              <a:t> </a:t>
            </a:r>
            <a:r>
              <a:rPr lang="en-US" sz="2800" b="1" dirty="0" smtClean="0"/>
              <a:t>Aquarius Educational Resources: </a:t>
            </a:r>
            <a:r>
              <a:rPr lang="en-US" sz="2400" i="1" dirty="0" smtClean="0"/>
              <a:t>Watch, Teach, Interact! </a:t>
            </a:r>
          </a:p>
          <a:p>
            <a:pPr>
              <a:spcAft>
                <a:spcPts val="1200"/>
              </a:spcAft>
            </a:pPr>
            <a:endParaRPr lang="en-US" sz="2400" b="1" dirty="0" smtClean="0"/>
          </a:p>
          <a:p>
            <a:pPr>
              <a:spcAft>
                <a:spcPts val="1200"/>
              </a:spcAft>
            </a:pPr>
            <a:endParaRPr lang="en-US" sz="2400" b="1" dirty="0" smtClean="0"/>
          </a:p>
          <a:p>
            <a:pPr algn="ctr">
              <a:spcAft>
                <a:spcPts val="1200"/>
              </a:spcAft>
            </a:pPr>
            <a:endParaRPr lang="en-US"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5"/>
          <a:stretch>
            <a:fillRect/>
          </a:stretch>
        </p:blipFill>
        <p:spPr>
          <a:xfrm>
            <a:off x="27024" y="1593627"/>
            <a:ext cx="9081247" cy="521033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73201"/>
            <a:ext cx="2751641" cy="2269060"/>
          </a:xfrm>
          <a:prstGeom prst="rect">
            <a:avLst/>
          </a:prstGeom>
        </p:spPr>
      </p:pic>
      <p:pic>
        <p:nvPicPr>
          <p:cNvPr id="3" name="Picture 2"/>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a:effectLst/>
        </p:spPr>
      </p:pic>
      <p:pic>
        <p:nvPicPr>
          <p:cNvPr id="4" name="Picture 3"/>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6"/>
          <a:stretch>
            <a:fillRect/>
          </a:stretch>
        </p:blipFill>
        <p:spPr>
          <a:xfrm>
            <a:off x="4739510" y="1473200"/>
            <a:ext cx="4404490" cy="2099611"/>
          </a:xfrm>
          <a:prstGeom prst="rect">
            <a:avLst/>
          </a:prstGeom>
        </p:spPr>
      </p:pic>
      <p:pic>
        <p:nvPicPr>
          <p:cNvPr id="6" name="Picture 5"/>
          <p:cNvPicPr>
            <a:picLocks noChangeAspect="1"/>
          </p:cNvPicPr>
          <p:nvPr/>
        </p:nvPicPr>
        <p:blipFill>
          <a:blip r:embed="rId7"/>
          <a:stretch>
            <a:fillRect/>
          </a:stretch>
        </p:blipFill>
        <p:spPr>
          <a:xfrm>
            <a:off x="1597043" y="3474497"/>
            <a:ext cx="5231578" cy="338350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bwMode="auto">
          <a:xfrm>
            <a:off x="0" y="0"/>
            <a:ext cx="9144000" cy="6858000"/>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a:defRPr/>
            </a:pPr>
            <a:endParaRPr lang="en-US"/>
          </a:p>
        </p:txBody>
      </p:sp>
      <p:pic>
        <p:nvPicPr>
          <p:cNvPr id="4" name="Picture 3" descr="aquarius_sacd.jpg"/>
          <p:cNvPicPr>
            <a:picLocks noChangeAspect="1"/>
          </p:cNvPicPr>
          <p:nvPr/>
        </p:nvPicPr>
        <p:blipFill>
          <a:blip r:embed="rId2"/>
          <a:stretch>
            <a:fillRect/>
          </a:stretch>
        </p:blipFill>
        <p:spPr>
          <a:xfrm>
            <a:off x="393648" y="274638"/>
            <a:ext cx="1663752" cy="1160757"/>
          </a:xfrm>
          <a:prstGeom prst="rect">
            <a:avLst/>
          </a:prstGeom>
          <a:ln>
            <a:noFill/>
          </a:ln>
          <a:effectLst>
            <a:softEdge rad="112500"/>
          </a:effectLst>
        </p:spPr>
      </p:pic>
      <p:pic>
        <p:nvPicPr>
          <p:cNvPr id="22532" name="Picture 4"/>
          <p:cNvPicPr>
            <a:picLocks noChangeAspect="1"/>
          </p:cNvPicPr>
          <p:nvPr/>
        </p:nvPicPr>
        <p:blipFill>
          <a:blip r:embed="rId3"/>
          <a:srcRect/>
          <a:stretch>
            <a:fillRect/>
          </a:stretch>
        </p:blipFill>
        <p:spPr bwMode="auto">
          <a:xfrm>
            <a:off x="-2406650" y="3270250"/>
            <a:ext cx="12700" cy="12700"/>
          </a:xfrm>
          <a:prstGeom prst="rect">
            <a:avLst/>
          </a:prstGeom>
          <a:noFill/>
          <a:ln w="9525">
            <a:noFill/>
            <a:miter lim="800000"/>
            <a:headEnd/>
            <a:tailEnd/>
          </a:ln>
        </p:spPr>
      </p:pic>
      <p:pic>
        <p:nvPicPr>
          <p:cNvPr id="22533" name="Picture 5" descr="aq_journey_1.jpg"/>
          <p:cNvPicPr>
            <a:picLocks noChangeAspect="1"/>
          </p:cNvPicPr>
          <p:nvPr/>
        </p:nvPicPr>
        <p:blipFill>
          <a:blip r:embed="rId4"/>
          <a:srcRect/>
          <a:stretch>
            <a:fillRect/>
          </a:stretch>
        </p:blipFill>
        <p:spPr bwMode="auto">
          <a:xfrm>
            <a:off x="0" y="0"/>
            <a:ext cx="4622800" cy="6858000"/>
          </a:xfrm>
          <a:prstGeom prst="rect">
            <a:avLst/>
          </a:prstGeom>
          <a:noFill/>
          <a:ln w="9525">
            <a:noFill/>
            <a:miter lim="800000"/>
            <a:headEnd/>
            <a:tailEnd/>
          </a:ln>
        </p:spPr>
      </p:pic>
      <p:pic>
        <p:nvPicPr>
          <p:cNvPr id="18438" name="Picture 6" descr="radiometer.jpg"/>
          <p:cNvPicPr>
            <a:picLocks noChangeAspect="1"/>
          </p:cNvPicPr>
          <p:nvPr/>
        </p:nvPicPr>
        <p:blipFill>
          <a:blip r:embed="rId5"/>
          <a:srcRect/>
          <a:stretch>
            <a:fillRect/>
          </a:stretch>
        </p:blipFill>
        <p:spPr bwMode="auto">
          <a:xfrm>
            <a:off x="4324350" y="2286000"/>
            <a:ext cx="4819650" cy="3200400"/>
          </a:xfrm>
          <a:prstGeom prst="rect">
            <a:avLst/>
          </a:prstGeom>
          <a:noFill/>
          <a:ln w="9525">
            <a:noFill/>
            <a:miter lim="800000"/>
            <a:headEnd/>
            <a:tailEnd/>
          </a:ln>
          <a:effectLst>
            <a:outerShdw blurRad="50800" dist="88900" dir="2700000" algn="tl" rotWithShape="0">
              <a:srgbClr val="000000">
                <a:alpha val="70000"/>
              </a:srgbClr>
            </a:outerShdw>
          </a:effectLst>
        </p:spPr>
      </p:pic>
      <p:sp>
        <p:nvSpPr>
          <p:cNvPr id="13318" name="Content Placeholder 2"/>
          <p:cNvSpPr>
            <a:spLocks noGrp="1"/>
          </p:cNvSpPr>
          <p:nvPr>
            <p:ph idx="4294967295"/>
          </p:nvPr>
        </p:nvSpPr>
        <p:spPr>
          <a:xfrm>
            <a:off x="0" y="0"/>
            <a:ext cx="9144000" cy="2286000"/>
          </a:xfrm>
          <a:effectLst>
            <a:outerShdw blurRad="50800" dist="38100" dir="2700000" algn="tl" rotWithShape="0">
              <a:srgbClr val="000000"/>
            </a:outerShdw>
          </a:effectLst>
        </p:spPr>
        <p:txBody>
          <a:bodyPr/>
          <a:lstStyle/>
          <a:p>
            <a:pPr eaLnBrk="1" hangingPunct="1">
              <a:defRPr/>
            </a:pPr>
            <a:r>
              <a:rPr lang="en-US" dirty="0" smtClean="0">
                <a:solidFill>
                  <a:schemeClr val="bg1"/>
                </a:solidFill>
                <a:ea typeface="ＭＳ Ｐゴシック" pitchFamily="-108" charset="-128"/>
                <a:cs typeface="ＭＳ Ｐゴシック" pitchFamily="-108" charset="-128"/>
              </a:rPr>
              <a:t>NASA Goddard Space Flight Center</a:t>
            </a:r>
          </a:p>
          <a:p>
            <a:pPr lvl="2" eaLnBrk="1" hangingPunct="1">
              <a:defRPr/>
            </a:pPr>
            <a:r>
              <a:rPr lang="en-US" dirty="0" smtClean="0">
                <a:solidFill>
                  <a:schemeClr val="bg1"/>
                </a:solidFill>
                <a:ea typeface="ＭＳ Ｐゴシック" pitchFamily="-108" charset="-128"/>
              </a:rPr>
              <a:t>Aquarius radiometer construction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71684" name="Picture 7" descr="aq_journey_2.jpg"/>
          <p:cNvPicPr>
            <a:picLocks noChangeAspect="1"/>
          </p:cNvPicPr>
          <p:nvPr/>
        </p:nvPicPr>
        <p:blipFill>
          <a:blip r:embed="rId2"/>
          <a:srcRect/>
          <a:stretch>
            <a:fillRect/>
          </a:stretch>
        </p:blipFill>
        <p:spPr bwMode="auto">
          <a:xfrm>
            <a:off x="0" y="0"/>
            <a:ext cx="4622800" cy="6858000"/>
          </a:xfrm>
          <a:prstGeom prst="rect">
            <a:avLst/>
          </a:prstGeom>
          <a:noFill/>
          <a:ln w="9525">
            <a:noFill/>
            <a:miter lim="800000"/>
            <a:headEnd/>
            <a:tailEnd/>
          </a:ln>
        </p:spPr>
      </p:pic>
      <p:pic>
        <p:nvPicPr>
          <p:cNvPr id="71685" name="Picture 4"/>
          <p:cNvPicPr>
            <a:picLocks noChangeAspect="1"/>
          </p:cNvPicPr>
          <p:nvPr/>
        </p:nvPicPr>
        <p:blipFill>
          <a:blip r:embed="rId3"/>
          <a:srcRect/>
          <a:stretch>
            <a:fillRect/>
          </a:stretch>
        </p:blipFill>
        <p:spPr bwMode="auto">
          <a:xfrm>
            <a:off x="-2406650" y="3270250"/>
            <a:ext cx="12700" cy="12700"/>
          </a:xfrm>
          <a:prstGeom prst="rect">
            <a:avLst/>
          </a:prstGeom>
          <a:noFill/>
          <a:ln w="9525">
            <a:noFill/>
            <a:miter lim="800000"/>
            <a:headEnd/>
            <a:tailEnd/>
          </a:ln>
        </p:spPr>
      </p:pic>
      <p:pic>
        <p:nvPicPr>
          <p:cNvPr id="19461" name="Picture 8" descr="slide43.JPG"/>
          <p:cNvPicPr>
            <a:picLocks noChangeAspect="1"/>
          </p:cNvPicPr>
          <p:nvPr/>
        </p:nvPicPr>
        <p:blipFill>
          <a:blip r:embed="rId4"/>
          <a:srcRect/>
          <a:stretch>
            <a:fillRect/>
          </a:stretch>
        </p:blipFill>
        <p:spPr bwMode="auto">
          <a:xfrm>
            <a:off x="4622800" y="2362200"/>
            <a:ext cx="4267200" cy="3200400"/>
          </a:xfrm>
          <a:prstGeom prst="rect">
            <a:avLst/>
          </a:prstGeom>
          <a:noFill/>
          <a:ln w="9525">
            <a:noFill/>
            <a:miter lim="800000"/>
            <a:headEnd/>
            <a:tailEnd/>
          </a:ln>
          <a:effectLst>
            <a:outerShdw blurRad="50800" dist="88900" dir="2700000" algn="tl" rotWithShape="0">
              <a:srgbClr val="000000">
                <a:alpha val="70000"/>
              </a:srgbClr>
            </a:outerShdw>
          </a:effectLst>
        </p:spPr>
      </p:pic>
      <p:sp>
        <p:nvSpPr>
          <p:cNvPr id="14340" name="Content Placeholder 2"/>
          <p:cNvSpPr>
            <a:spLocks noGrp="1"/>
          </p:cNvSpPr>
          <p:nvPr>
            <p:ph idx="1"/>
          </p:nvPr>
        </p:nvSpPr>
        <p:spPr>
          <a:xfrm>
            <a:off x="0" y="0"/>
            <a:ext cx="9144000" cy="2362200"/>
          </a:xfrm>
          <a:effectLst>
            <a:outerShdw blurRad="50800" dist="38100" dir="2700000" algn="tl" rotWithShape="0">
              <a:srgbClr val="000000"/>
            </a:outerShdw>
          </a:effectLst>
        </p:spPr>
        <p:txBody>
          <a:bodyPr rtlCol="0">
            <a:normAutofit/>
          </a:bodyPr>
          <a:lstStyle/>
          <a:p>
            <a:pPr fontAlgn="auto">
              <a:spcAft>
                <a:spcPts val="0"/>
              </a:spcAft>
              <a:buFont typeface="Arial"/>
              <a:buChar char="•"/>
              <a:defRPr/>
            </a:pPr>
            <a:r>
              <a:rPr lang="en-US" dirty="0" smtClean="0">
                <a:solidFill>
                  <a:srgbClr val="FFFFFF"/>
                </a:solidFill>
                <a:ea typeface="ＭＳ Ｐゴシック" pitchFamily="-108" charset="-128"/>
                <a:cs typeface="ＭＳ Ｐゴシック" pitchFamily="-108" charset="-128"/>
              </a:rPr>
              <a:t>NASA Jet Propulsion Laboratory</a:t>
            </a:r>
          </a:p>
          <a:p>
            <a:pPr lvl="2" fontAlgn="auto">
              <a:spcAft>
                <a:spcPts val="0"/>
              </a:spcAft>
              <a:buFont typeface="Arial"/>
              <a:buChar char="•"/>
              <a:defRPr/>
            </a:pPr>
            <a:r>
              <a:rPr lang="en-US" dirty="0" smtClean="0">
                <a:solidFill>
                  <a:srgbClr val="FFFFFF"/>
                </a:solidFill>
                <a:ea typeface="ＭＳ Ｐゴシック" pitchFamily="-108" charset="-128"/>
              </a:rPr>
              <a:t>Aquarius full instrument assembly &amp; testing</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80900" name="Picture 5" descr="aq_journey_3.jpg"/>
          <p:cNvPicPr>
            <a:picLocks noChangeAspect="1"/>
          </p:cNvPicPr>
          <p:nvPr/>
        </p:nvPicPr>
        <p:blipFill>
          <a:blip r:embed="rId2"/>
          <a:srcRect/>
          <a:stretch>
            <a:fillRect/>
          </a:stretch>
        </p:blipFill>
        <p:spPr bwMode="auto">
          <a:xfrm>
            <a:off x="0" y="0"/>
            <a:ext cx="4622800" cy="6858000"/>
          </a:xfrm>
          <a:prstGeom prst="rect">
            <a:avLst/>
          </a:prstGeom>
          <a:noFill/>
          <a:ln w="9525">
            <a:noFill/>
            <a:miter lim="800000"/>
            <a:headEnd/>
            <a:tailEnd/>
          </a:ln>
        </p:spPr>
      </p:pic>
      <p:pic>
        <p:nvPicPr>
          <p:cNvPr id="80901" name="Picture 4"/>
          <p:cNvPicPr>
            <a:picLocks noChangeAspect="1"/>
          </p:cNvPicPr>
          <p:nvPr/>
        </p:nvPicPr>
        <p:blipFill>
          <a:blip r:embed="rId3"/>
          <a:srcRect/>
          <a:stretch>
            <a:fillRect/>
          </a:stretch>
        </p:blipFill>
        <p:spPr bwMode="auto">
          <a:xfrm>
            <a:off x="-2406650" y="3270250"/>
            <a:ext cx="12700" cy="12700"/>
          </a:xfrm>
          <a:prstGeom prst="rect">
            <a:avLst/>
          </a:prstGeom>
          <a:noFill/>
          <a:ln w="9525">
            <a:noFill/>
            <a:miter lim="800000"/>
            <a:headEnd/>
            <a:tailEnd/>
          </a:ln>
        </p:spPr>
      </p:pic>
      <p:pic>
        <p:nvPicPr>
          <p:cNvPr id="20485" name="Picture 5" descr="SAC-D_Aquarius_ElecInteg002.jpg"/>
          <p:cNvPicPr>
            <a:picLocks noChangeAspect="1"/>
          </p:cNvPicPr>
          <p:nvPr/>
        </p:nvPicPr>
        <p:blipFill>
          <a:blip r:embed="rId4"/>
          <a:srcRect/>
          <a:stretch>
            <a:fillRect/>
          </a:stretch>
        </p:blipFill>
        <p:spPr bwMode="auto">
          <a:xfrm>
            <a:off x="4387850" y="1924957"/>
            <a:ext cx="4756150" cy="3200400"/>
          </a:xfrm>
          <a:prstGeom prst="rect">
            <a:avLst/>
          </a:prstGeom>
          <a:noFill/>
          <a:ln w="9525">
            <a:noFill/>
            <a:miter lim="800000"/>
            <a:headEnd/>
            <a:tailEnd/>
          </a:ln>
          <a:effectLst>
            <a:outerShdw blurRad="50800" dist="88900" dir="2700000" algn="tl" rotWithShape="0">
              <a:srgbClr val="000000">
                <a:alpha val="70000"/>
              </a:srgbClr>
            </a:outerShdw>
          </a:effectLst>
        </p:spPr>
      </p:pic>
      <p:sp>
        <p:nvSpPr>
          <p:cNvPr id="15364" name="Content Placeholder 2"/>
          <p:cNvSpPr>
            <a:spLocks noGrp="1"/>
          </p:cNvSpPr>
          <p:nvPr>
            <p:ph idx="1"/>
          </p:nvPr>
        </p:nvSpPr>
        <p:spPr>
          <a:xfrm>
            <a:off x="0" y="0"/>
            <a:ext cx="9144000" cy="2438400"/>
          </a:xfrm>
          <a:effectLst>
            <a:outerShdw blurRad="50800" dist="38100" dir="2700000" algn="tl" rotWithShape="0">
              <a:srgbClr val="000000"/>
            </a:outerShdw>
          </a:effectLst>
        </p:spPr>
        <p:txBody>
          <a:bodyPr rtlCol="0">
            <a:normAutofit/>
          </a:bodyPr>
          <a:lstStyle/>
          <a:p>
            <a:pPr fontAlgn="auto">
              <a:spcAft>
                <a:spcPts val="0"/>
              </a:spcAft>
              <a:buFont typeface="Arial"/>
              <a:buChar char="•"/>
              <a:defRPr/>
            </a:pPr>
            <a:r>
              <a:rPr lang="en-US" dirty="0" smtClean="0">
                <a:solidFill>
                  <a:srgbClr val="FFFFFF"/>
                </a:solidFill>
                <a:ea typeface="ＭＳ Ｐゴシック" pitchFamily="-108" charset="-128"/>
                <a:cs typeface="ＭＳ Ｐゴシック" pitchFamily="-108" charset="-128"/>
              </a:rPr>
              <a:t>INVAP at </a:t>
            </a:r>
            <a:r>
              <a:rPr lang="en-US" dirty="0" err="1" smtClean="0">
                <a:solidFill>
                  <a:srgbClr val="FFFFFF"/>
                </a:solidFill>
                <a:ea typeface="ＭＳ Ｐゴシック" pitchFamily="-108" charset="-128"/>
                <a:cs typeface="ＭＳ Ｐゴシック" pitchFamily="-108" charset="-128"/>
              </a:rPr>
              <a:t>Bariloche</a:t>
            </a:r>
            <a:r>
              <a:rPr lang="en-US" dirty="0" smtClean="0">
                <a:solidFill>
                  <a:srgbClr val="FFFFFF"/>
                </a:solidFill>
                <a:ea typeface="ＭＳ Ｐゴシック" pitchFamily="-108" charset="-128"/>
                <a:cs typeface="ＭＳ Ｐゴシック" pitchFamily="-108" charset="-128"/>
              </a:rPr>
              <a:t>, Argentina</a:t>
            </a:r>
          </a:p>
          <a:p>
            <a:pPr lvl="2" fontAlgn="auto">
              <a:spcAft>
                <a:spcPts val="0"/>
              </a:spcAft>
              <a:buFont typeface="Arial"/>
              <a:buChar char="•"/>
              <a:defRPr/>
            </a:pPr>
            <a:r>
              <a:rPr lang="en-US" dirty="0" smtClean="0">
                <a:solidFill>
                  <a:srgbClr val="FFFFFF"/>
                </a:solidFill>
                <a:ea typeface="ＭＳ Ｐゴシック" pitchFamily="-108" charset="-128"/>
              </a:rPr>
              <a:t>Aquarius / SAC-D satellite assembly &amp; testing</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81923" name="Picture 6" descr="aq_journey_4.jpg"/>
          <p:cNvPicPr>
            <a:picLocks noChangeAspect="1"/>
          </p:cNvPicPr>
          <p:nvPr/>
        </p:nvPicPr>
        <p:blipFill>
          <a:blip r:embed="rId2"/>
          <a:srcRect/>
          <a:stretch>
            <a:fillRect/>
          </a:stretch>
        </p:blipFill>
        <p:spPr bwMode="auto">
          <a:xfrm>
            <a:off x="0" y="0"/>
            <a:ext cx="4622800" cy="6858000"/>
          </a:xfrm>
          <a:prstGeom prst="rect">
            <a:avLst/>
          </a:prstGeom>
          <a:noFill/>
          <a:ln w="9525">
            <a:noFill/>
            <a:miter lim="800000"/>
            <a:headEnd/>
            <a:tailEnd/>
          </a:ln>
        </p:spPr>
      </p:pic>
      <p:pic>
        <p:nvPicPr>
          <p:cNvPr id="81925" name="Picture 4"/>
          <p:cNvPicPr>
            <a:picLocks noChangeAspect="1"/>
          </p:cNvPicPr>
          <p:nvPr/>
        </p:nvPicPr>
        <p:blipFill>
          <a:blip r:embed="rId3"/>
          <a:srcRect/>
          <a:stretch>
            <a:fillRect/>
          </a:stretch>
        </p:blipFill>
        <p:spPr bwMode="auto">
          <a:xfrm>
            <a:off x="-2406650" y="3270250"/>
            <a:ext cx="12700" cy="12700"/>
          </a:xfrm>
          <a:prstGeom prst="rect">
            <a:avLst/>
          </a:prstGeom>
          <a:noFill/>
          <a:ln w="9525">
            <a:noFill/>
            <a:miter lim="800000"/>
            <a:headEnd/>
            <a:tailEnd/>
          </a:ln>
        </p:spPr>
      </p:pic>
      <p:pic>
        <p:nvPicPr>
          <p:cNvPr id="21509" name="Picture 8" descr="inpe_sacb.jpg"/>
          <p:cNvPicPr>
            <a:picLocks noChangeAspect="1"/>
          </p:cNvPicPr>
          <p:nvPr/>
        </p:nvPicPr>
        <p:blipFill>
          <a:blip r:embed="rId4"/>
          <a:srcRect/>
          <a:stretch>
            <a:fillRect/>
          </a:stretch>
        </p:blipFill>
        <p:spPr bwMode="auto">
          <a:xfrm>
            <a:off x="4652952" y="2340428"/>
            <a:ext cx="4387633" cy="2917371"/>
          </a:xfrm>
          <a:prstGeom prst="rect">
            <a:avLst/>
          </a:prstGeom>
          <a:noFill/>
          <a:ln w="9525">
            <a:noFill/>
            <a:miter lim="800000"/>
            <a:headEnd/>
            <a:tailEnd/>
          </a:ln>
          <a:effectLst>
            <a:outerShdw blurRad="50800" dist="88900" dir="2700000" algn="tl" rotWithShape="0">
              <a:srgbClr val="000000">
                <a:alpha val="70000"/>
              </a:srgbClr>
            </a:outerShdw>
          </a:effectLst>
        </p:spPr>
      </p:pic>
      <p:sp>
        <p:nvSpPr>
          <p:cNvPr id="16388" name="Content Placeholder 2"/>
          <p:cNvSpPr>
            <a:spLocks noGrp="1"/>
          </p:cNvSpPr>
          <p:nvPr>
            <p:ph idx="1"/>
          </p:nvPr>
        </p:nvSpPr>
        <p:spPr>
          <a:xfrm>
            <a:off x="0" y="0"/>
            <a:ext cx="9144000" cy="2057400"/>
          </a:xfrm>
          <a:effectLst>
            <a:outerShdw blurRad="50800" dist="38100" dir="2700000" algn="tl" rotWithShape="0">
              <a:srgbClr val="000000"/>
            </a:outerShdw>
          </a:effectLst>
        </p:spPr>
        <p:txBody>
          <a:bodyPr rtlCol="0">
            <a:normAutofit/>
          </a:bodyPr>
          <a:lstStyle/>
          <a:p>
            <a:pPr fontAlgn="auto">
              <a:spcAft>
                <a:spcPts val="0"/>
              </a:spcAft>
              <a:buFont typeface="Arial"/>
              <a:buChar char="•"/>
              <a:defRPr/>
            </a:pPr>
            <a:r>
              <a:rPr lang="en-US" dirty="0" smtClean="0">
                <a:solidFill>
                  <a:srgbClr val="FFFFFF"/>
                </a:solidFill>
                <a:ea typeface="ＭＳ Ｐゴシック" pitchFamily="-108" charset="-128"/>
                <a:cs typeface="ＭＳ Ｐゴシック" pitchFamily="-108" charset="-128"/>
              </a:rPr>
              <a:t>Brazil’s National Institute for Space Research (INPE)</a:t>
            </a:r>
          </a:p>
          <a:p>
            <a:pPr lvl="2" fontAlgn="auto">
              <a:spcAft>
                <a:spcPts val="0"/>
              </a:spcAft>
              <a:buFont typeface="Arial"/>
              <a:buChar char="•"/>
              <a:defRPr/>
            </a:pPr>
            <a:r>
              <a:rPr lang="en-US" dirty="0" smtClean="0">
                <a:solidFill>
                  <a:srgbClr val="FFFFFF"/>
                </a:solidFill>
                <a:ea typeface="ＭＳ Ｐゴシック" pitchFamily="-108" charset="-128"/>
              </a:rPr>
              <a:t>Aquarius / SAC-D final integration &amp; testing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chemeClr val="accent4"/>
          </a:solidFill>
          <a:ln w="9525" cap="flat" cmpd="sng" algn="ctr">
            <a:solidFill>
              <a:schemeClr val="tx1"/>
            </a:solidFill>
            <a:prstDash val="solid"/>
            <a:round/>
            <a:headEnd type="none" w="med" len="med"/>
            <a:tailEnd type="none" w="med" len="med"/>
          </a:ln>
          <a:effectLst/>
        </p:spPr>
        <p:txBody>
          <a:bodyP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22530" name="Picture 7" descr="Delta_II_7925_(2925)_rocket_with_Deep_Impact.jpg"/>
          <p:cNvPicPr>
            <a:picLocks noChangeAspect="1"/>
          </p:cNvPicPr>
          <p:nvPr/>
        </p:nvPicPr>
        <p:blipFill>
          <a:blip r:embed="rId3"/>
          <a:srcRect/>
          <a:stretch>
            <a:fillRect/>
          </a:stretch>
        </p:blipFill>
        <p:spPr bwMode="auto">
          <a:xfrm>
            <a:off x="4967517" y="1074057"/>
            <a:ext cx="3688896" cy="5546537"/>
          </a:xfrm>
          <a:prstGeom prst="rect">
            <a:avLst/>
          </a:prstGeom>
          <a:noFill/>
          <a:ln w="9525">
            <a:noFill/>
            <a:miter lim="800000"/>
            <a:headEnd/>
            <a:tailEnd/>
          </a:ln>
          <a:effectLst>
            <a:outerShdw blurRad="50800" dist="88900" dir="2700000" algn="tl" rotWithShape="0">
              <a:srgbClr val="000000">
                <a:alpha val="70000"/>
              </a:srgbClr>
            </a:outerShdw>
          </a:effectLst>
        </p:spPr>
      </p:pic>
      <p:pic>
        <p:nvPicPr>
          <p:cNvPr id="82948" name="Picture 5" descr="aq_journey_5.jpg"/>
          <p:cNvPicPr>
            <a:picLocks noChangeAspect="1"/>
          </p:cNvPicPr>
          <p:nvPr/>
        </p:nvPicPr>
        <p:blipFill>
          <a:blip r:embed="rId4"/>
          <a:srcRect/>
          <a:stretch>
            <a:fillRect/>
          </a:stretch>
        </p:blipFill>
        <p:spPr bwMode="auto">
          <a:xfrm>
            <a:off x="0" y="0"/>
            <a:ext cx="4622800" cy="6858000"/>
          </a:xfrm>
          <a:prstGeom prst="rect">
            <a:avLst/>
          </a:prstGeom>
          <a:noFill/>
          <a:ln w="9525">
            <a:noFill/>
            <a:miter lim="800000"/>
            <a:headEnd/>
            <a:tailEnd/>
          </a:ln>
        </p:spPr>
      </p:pic>
      <p:sp>
        <p:nvSpPr>
          <p:cNvPr id="17412" name="Content Placeholder 2"/>
          <p:cNvSpPr>
            <a:spLocks noGrp="1"/>
          </p:cNvSpPr>
          <p:nvPr>
            <p:ph idx="1"/>
          </p:nvPr>
        </p:nvSpPr>
        <p:spPr>
          <a:xfrm>
            <a:off x="0" y="0"/>
            <a:ext cx="9144000" cy="2362200"/>
          </a:xfrm>
          <a:effectLst>
            <a:outerShdw blurRad="50800" dist="38100" dir="2700000" algn="tl" rotWithShape="0">
              <a:srgbClr val="000000"/>
            </a:outerShdw>
          </a:effectLst>
        </p:spPr>
        <p:txBody>
          <a:bodyPr rtlCol="0">
            <a:normAutofit/>
          </a:bodyPr>
          <a:lstStyle/>
          <a:p>
            <a:pPr fontAlgn="auto">
              <a:spcAft>
                <a:spcPts val="0"/>
              </a:spcAft>
              <a:buFont typeface="Arial"/>
              <a:buChar char="•"/>
              <a:defRPr/>
            </a:pPr>
            <a:r>
              <a:rPr lang="en-US" dirty="0" smtClean="0">
                <a:solidFill>
                  <a:srgbClr val="FFFFFF"/>
                </a:solidFill>
                <a:ea typeface="ＭＳ Ｐゴシック" pitchFamily="-108" charset="-128"/>
                <a:cs typeface="ＭＳ Ｐゴシック" pitchFamily="-108" charset="-128"/>
              </a:rPr>
              <a:t>Vandenberg Air Force Base</a:t>
            </a:r>
          </a:p>
          <a:p>
            <a:pPr lvl="2" fontAlgn="auto">
              <a:spcAft>
                <a:spcPts val="0"/>
              </a:spcAft>
              <a:buFont typeface="Arial"/>
              <a:buChar char="•"/>
              <a:defRPr/>
            </a:pPr>
            <a:r>
              <a:rPr lang="en-US" dirty="0" smtClean="0">
                <a:solidFill>
                  <a:srgbClr val="FFFFFF"/>
                </a:solidFill>
                <a:ea typeface="ＭＳ Ｐゴシック" pitchFamily="-108" charset="-128"/>
              </a:rPr>
              <a:t>Aquarius / SAC-D launch on Delta II rocket</a:t>
            </a:r>
          </a:p>
        </p:txBody>
      </p:sp>
      <p:pic>
        <p:nvPicPr>
          <p:cNvPr id="82951" name="Picture 4"/>
          <p:cNvPicPr>
            <a:picLocks noChangeAspect="1"/>
          </p:cNvPicPr>
          <p:nvPr/>
        </p:nvPicPr>
        <p:blipFill>
          <a:blip r:embed="rId5"/>
          <a:srcRect/>
          <a:stretch>
            <a:fillRect/>
          </a:stretch>
        </p:blipFill>
        <p:spPr bwMode="auto">
          <a:xfrm>
            <a:off x="-2406650" y="3270250"/>
            <a:ext cx="12700" cy="12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9459"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pic>
        <p:nvPicPr>
          <p:cNvPr id="19460" name="Picture 5"/>
          <p:cNvPicPr>
            <a:picLocks noChangeAspect="1"/>
          </p:cNvPicPr>
          <p:nvPr/>
        </p:nvPicPr>
        <p:blipFill>
          <a:blip r:embed="rId5"/>
          <a:srcRect/>
          <a:stretch>
            <a:fillRect/>
          </a:stretch>
        </p:blipFill>
        <p:spPr bwMode="auto">
          <a:xfrm>
            <a:off x="0" y="1473200"/>
            <a:ext cx="9144000" cy="5384800"/>
          </a:xfrm>
          <a:prstGeom prst="rect">
            <a:avLst/>
          </a:prstGeom>
          <a:noFill/>
          <a:ln w="9525">
            <a:noFill/>
            <a:miter lim="800000"/>
            <a:headEnd/>
            <a:tailEnd/>
          </a:ln>
        </p:spPr>
      </p:pic>
      <p:sp>
        <p:nvSpPr>
          <p:cNvPr id="7" name="TextBox 6"/>
          <p:cNvSpPr txBox="1"/>
          <p:nvPr/>
        </p:nvSpPr>
        <p:spPr>
          <a:xfrm>
            <a:off x="256243" y="5288340"/>
            <a:ext cx="7424929" cy="1569660"/>
          </a:xfrm>
          <a:prstGeom prst="rect">
            <a:avLst/>
          </a:prstGeom>
          <a:noFill/>
        </p:spPr>
        <p:txBody>
          <a:bodyPr wrap="none" rtlCol="0">
            <a:spAutoFit/>
          </a:bodyPr>
          <a:lstStyle/>
          <a:p>
            <a:r>
              <a:rPr lang="en-US" sz="4800" dirty="0" smtClean="0">
                <a:solidFill>
                  <a:schemeClr val="bg1"/>
                </a:solidFill>
                <a:latin typeface="Arial Black"/>
                <a:cs typeface="Arial Black"/>
              </a:rPr>
              <a:t>Engineering   &amp;  Math</a:t>
            </a:r>
          </a:p>
          <a:p>
            <a:r>
              <a:rPr lang="en-US" sz="4800" dirty="0" smtClean="0">
                <a:solidFill>
                  <a:schemeClr val="bg1"/>
                </a:solidFill>
                <a:latin typeface="Arial Black"/>
                <a:cs typeface="Arial Black"/>
              </a:rPr>
              <a:t>Connections</a:t>
            </a:r>
            <a:endParaRPr lang="en-US" sz="4800" dirty="0">
              <a:solidFill>
                <a:schemeClr val="bg1"/>
              </a:solidFill>
              <a:latin typeface="Arial Black"/>
              <a:cs typeface="Arial Black"/>
            </a:endParaRPr>
          </a:p>
        </p:txBody>
      </p:sp>
      <p:sp>
        <p:nvSpPr>
          <p:cNvPr id="8" name="TextBox 7"/>
          <p:cNvSpPr txBox="1"/>
          <p:nvPr/>
        </p:nvSpPr>
        <p:spPr>
          <a:xfrm flipH="1">
            <a:off x="256243" y="1682125"/>
            <a:ext cx="3242039" cy="923330"/>
          </a:xfrm>
          <a:prstGeom prst="rect">
            <a:avLst/>
          </a:prstGeom>
          <a:noFill/>
        </p:spPr>
        <p:txBody>
          <a:bodyPr wrap="square" rtlCol="0">
            <a:spAutoFit/>
          </a:bodyPr>
          <a:lstStyle/>
          <a:p>
            <a:r>
              <a:rPr lang="en-US" sz="5400" b="1" i="1" dirty="0" smtClean="0">
                <a:solidFill>
                  <a:srgbClr val="FFFFFF"/>
                </a:solidFill>
                <a:latin typeface="Arial Black"/>
                <a:cs typeface="Arial Black"/>
              </a:rPr>
              <a:t>S T E M</a:t>
            </a:r>
            <a:endParaRPr lang="en-US" sz="5400" b="1" i="1" dirty="0">
              <a:solidFill>
                <a:srgbClr val="FFFFFF"/>
              </a:solidFill>
              <a:latin typeface="Arial Black"/>
              <a:cs typeface="Arial Black"/>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pic>
        <p:nvPicPr>
          <p:cNvPr id="9" name="Picture 8" descr="Red_Blue_section.png"/>
          <p:cNvPicPr>
            <a:picLocks noChangeAspect="1"/>
          </p:cNvPicPr>
          <p:nvPr/>
        </p:nvPicPr>
        <p:blipFill>
          <a:blip r:embed="rId5"/>
          <a:srcRect t="8443"/>
          <a:stretch>
            <a:fillRect/>
          </a:stretch>
        </p:blipFill>
        <p:spPr>
          <a:xfrm>
            <a:off x="933328" y="1682945"/>
            <a:ext cx="7947712" cy="387077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p:spPr>
      </p:pic>
      <p:pic>
        <p:nvPicPr>
          <p:cNvPr id="7" name="Picture 6" descr="Red_Blue_section.png"/>
          <p:cNvPicPr>
            <a:picLocks noChangeAspect="1"/>
          </p:cNvPicPr>
          <p:nvPr/>
        </p:nvPicPr>
        <p:blipFill>
          <a:blip r:embed="rId6"/>
          <a:srcRect t="8443"/>
          <a:stretch>
            <a:fillRect/>
          </a:stretch>
        </p:blipFill>
        <p:spPr>
          <a:xfrm>
            <a:off x="933328" y="1682945"/>
            <a:ext cx="7947712" cy="3870773"/>
          </a:xfrm>
          <a:prstGeom prst="rect">
            <a:avLst/>
          </a:prstGeom>
        </p:spPr>
      </p:pic>
      <p:sp>
        <p:nvSpPr>
          <p:cNvPr id="9" name="TextBox 8"/>
          <p:cNvSpPr txBox="1"/>
          <p:nvPr/>
        </p:nvSpPr>
        <p:spPr>
          <a:xfrm>
            <a:off x="4928338" y="5928834"/>
            <a:ext cx="3062933" cy="738664"/>
          </a:xfrm>
          <a:prstGeom prst="rect">
            <a:avLst/>
          </a:prstGeom>
          <a:solidFill>
            <a:schemeClr val="tx1"/>
          </a:solidFill>
        </p:spPr>
        <p:txBody>
          <a:bodyPr wrap="none" rtlCol="0">
            <a:spAutoFit/>
          </a:bodyPr>
          <a:lstStyle/>
          <a:p>
            <a:r>
              <a:rPr lang="en-US" sz="1400" i="1" dirty="0" smtClean="0">
                <a:solidFill>
                  <a:srgbClr val="FFFFFF"/>
                </a:solidFill>
              </a:rPr>
              <a:t>Speaking: Gary </a:t>
            </a:r>
            <a:r>
              <a:rPr lang="en-US" sz="1400" i="1" dirty="0" err="1" smtClean="0">
                <a:solidFill>
                  <a:srgbClr val="FFFFFF"/>
                </a:solidFill>
              </a:rPr>
              <a:t>Lagerloef</a:t>
            </a:r>
            <a:r>
              <a:rPr lang="en-US" sz="1400" i="1" dirty="0" smtClean="0">
                <a:solidFill>
                  <a:srgbClr val="FFFFFF"/>
                </a:solidFill>
              </a:rPr>
              <a:t> </a:t>
            </a:r>
          </a:p>
          <a:p>
            <a:r>
              <a:rPr lang="en-US" sz="1400" i="1" dirty="0" smtClean="0">
                <a:solidFill>
                  <a:srgbClr val="FFFFFF"/>
                </a:solidFill>
              </a:rPr>
              <a:t>Aquarius Principal Investigator</a:t>
            </a:r>
          </a:p>
          <a:p>
            <a:r>
              <a:rPr lang="en-US" sz="1400" i="1" dirty="0" smtClean="0">
                <a:solidFill>
                  <a:srgbClr val="FFFFFF"/>
                </a:solidFill>
              </a:rPr>
              <a:t>Earth and Space Research, Seattle, WA </a:t>
            </a:r>
            <a:endParaRPr lang="en-US" sz="1400" i="1" dirty="0">
              <a:solidFill>
                <a:srgbClr val="FFFFFF"/>
              </a:solidFill>
            </a:endParaRPr>
          </a:p>
        </p:txBody>
      </p:sp>
      <p:pic>
        <p:nvPicPr>
          <p:cNvPr id="10" name="aq_engineering_blurb_spaceenvironment.mov">
            <a:hlinkClick r:id="" action="ppaction://media"/>
          </p:cNvPr>
          <p:cNvPicPr/>
          <p:nvPr>
            <a:videoFile r:link="rId1"/>
          </p:nvPr>
        </p:nvPicPr>
        <p:blipFill>
          <a:blip r:embed="rId7"/>
          <a:stretch>
            <a:fillRect/>
          </a:stretch>
        </p:blipFill>
        <p:spPr>
          <a:xfrm>
            <a:off x="162144" y="3269412"/>
            <a:ext cx="4676702" cy="350752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5"/>
          <a:stretch>
            <a:fillRect/>
          </a:stretch>
        </p:blipFill>
        <p:spPr>
          <a:xfrm>
            <a:off x="1700350" y="2938637"/>
            <a:ext cx="5776323" cy="3803923"/>
          </a:xfrm>
          <a:prstGeom prst="rect">
            <a:avLst/>
          </a:prstGeom>
        </p:spPr>
      </p:pic>
      <p:sp>
        <p:nvSpPr>
          <p:cNvPr id="6" name="TextBox 5"/>
          <p:cNvSpPr txBox="1"/>
          <p:nvPr/>
        </p:nvSpPr>
        <p:spPr>
          <a:xfrm>
            <a:off x="134863" y="1651989"/>
            <a:ext cx="8743625" cy="1200328"/>
          </a:xfrm>
          <a:prstGeom prst="rect">
            <a:avLst/>
          </a:prstGeom>
          <a:noFill/>
        </p:spPr>
        <p:txBody>
          <a:bodyPr wrap="square" rtlCol="0">
            <a:spAutoFit/>
          </a:bodyPr>
          <a:lstStyle/>
          <a:p>
            <a:pPr algn="ctr"/>
            <a:r>
              <a:rPr lang="en-US" sz="2400" b="1" dirty="0" smtClean="0"/>
              <a:t>Mission Statement: Provide unprecedented global maps of </a:t>
            </a:r>
          </a:p>
          <a:p>
            <a:pPr algn="ctr"/>
            <a:r>
              <a:rPr lang="en-US" sz="2400" b="1" dirty="0" smtClean="0"/>
              <a:t>Sea Surface Salinity (SSS) to discover how our oceans respond to climate change and impact the water cycle.  </a:t>
            </a:r>
            <a:endParaRPr lang="en-US" sz="2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pic>
        <p:nvPicPr>
          <p:cNvPr id="6" name="Picture 5" descr="Red_Orange_section.png"/>
          <p:cNvPicPr>
            <a:picLocks noChangeAspect="1"/>
          </p:cNvPicPr>
          <p:nvPr/>
        </p:nvPicPr>
        <p:blipFill>
          <a:blip r:embed="rId5"/>
          <a:srcRect t="8540"/>
          <a:stretch>
            <a:fillRect/>
          </a:stretch>
        </p:blipFill>
        <p:spPr>
          <a:xfrm>
            <a:off x="0" y="1477208"/>
            <a:ext cx="9144000" cy="314776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p:spPr>
      </p:pic>
      <p:sp>
        <p:nvSpPr>
          <p:cNvPr id="9" name="TextBox 8"/>
          <p:cNvSpPr txBox="1"/>
          <p:nvPr/>
        </p:nvSpPr>
        <p:spPr>
          <a:xfrm>
            <a:off x="5045900" y="6119334"/>
            <a:ext cx="4098100" cy="738664"/>
          </a:xfrm>
          <a:prstGeom prst="rect">
            <a:avLst/>
          </a:prstGeom>
          <a:solidFill>
            <a:schemeClr val="tx1"/>
          </a:solidFill>
        </p:spPr>
        <p:txBody>
          <a:bodyPr wrap="square" rtlCol="0">
            <a:spAutoFit/>
          </a:bodyPr>
          <a:lstStyle/>
          <a:p>
            <a:r>
              <a:rPr lang="en-US" sz="1400" i="1" dirty="0" smtClean="0">
                <a:solidFill>
                  <a:srgbClr val="FFFFFF"/>
                </a:solidFill>
              </a:rPr>
              <a:t>Speaking</a:t>
            </a:r>
            <a:r>
              <a:rPr lang="en-US" sz="1400" dirty="0" smtClean="0">
                <a:solidFill>
                  <a:srgbClr val="FFFFFF"/>
                </a:solidFill>
              </a:rPr>
              <a:t>: David Le Vine </a:t>
            </a:r>
          </a:p>
          <a:p>
            <a:r>
              <a:rPr lang="en-US" sz="1400" dirty="0" smtClean="0">
                <a:solidFill>
                  <a:srgbClr val="FFFFFF"/>
                </a:solidFill>
              </a:rPr>
              <a:t>Aquarius Deputy Principal Investigator </a:t>
            </a:r>
          </a:p>
          <a:p>
            <a:r>
              <a:rPr lang="en-US" sz="1400" dirty="0" smtClean="0">
                <a:solidFill>
                  <a:srgbClr val="FFFFFF"/>
                </a:solidFill>
              </a:rPr>
              <a:t>NASA/Goddard Space Flight Center, Greenbelt, MD</a:t>
            </a:r>
          </a:p>
        </p:txBody>
      </p:sp>
      <p:pic>
        <p:nvPicPr>
          <p:cNvPr id="14" name="Picture 13" descr="Orange_Yellow_section.png"/>
          <p:cNvPicPr>
            <a:picLocks noChangeAspect="1"/>
          </p:cNvPicPr>
          <p:nvPr/>
        </p:nvPicPr>
        <p:blipFill>
          <a:blip r:embed="rId6"/>
          <a:srcRect l="15993" t="4671" r="7001"/>
          <a:stretch>
            <a:fillRect/>
          </a:stretch>
        </p:blipFill>
        <p:spPr>
          <a:xfrm>
            <a:off x="99897" y="1560044"/>
            <a:ext cx="5651229" cy="4338394"/>
          </a:xfrm>
          <a:prstGeom prst="rect">
            <a:avLst/>
          </a:prstGeom>
        </p:spPr>
      </p:pic>
      <p:pic>
        <p:nvPicPr>
          <p:cNvPr id="7" name="Picture 4"/>
          <p:cNvPicPr>
            <a:picLocks noChangeAspect="1"/>
          </p:cNvPicPr>
          <p:nvPr/>
        </p:nvPicPr>
        <p:blipFill>
          <a:blip r:embed="rId7"/>
          <a:srcRect/>
          <a:stretch>
            <a:fillRect/>
          </a:stretch>
        </p:blipFill>
        <p:spPr bwMode="auto">
          <a:xfrm>
            <a:off x="5619160" y="1508884"/>
            <a:ext cx="3524840" cy="2025384"/>
          </a:xfrm>
          <a:prstGeom prst="rect">
            <a:avLst/>
          </a:prstGeom>
          <a:noFill/>
          <a:ln w="9525">
            <a:noFill/>
            <a:miter lim="800000"/>
            <a:headEnd/>
            <a:tailEnd/>
          </a:ln>
        </p:spPr>
      </p:pic>
      <p:pic>
        <p:nvPicPr>
          <p:cNvPr id="8" name="aq_engineering_blurb_orbit_orient.mov">
            <a:hlinkClick r:id="" action="ppaction://media"/>
          </p:cNvPr>
          <p:cNvPicPr/>
          <p:nvPr>
            <a:videoFile r:link="rId1"/>
          </p:nvPr>
        </p:nvPicPr>
        <p:blipFill>
          <a:blip r:embed="rId8"/>
          <a:stretch>
            <a:fillRect/>
          </a:stretch>
        </p:blipFill>
        <p:spPr>
          <a:xfrm>
            <a:off x="5764638" y="3534268"/>
            <a:ext cx="3223201" cy="242062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9459"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pic>
        <p:nvPicPr>
          <p:cNvPr id="19460" name="Picture 5"/>
          <p:cNvPicPr>
            <a:picLocks noChangeAspect="1"/>
          </p:cNvPicPr>
          <p:nvPr/>
        </p:nvPicPr>
        <p:blipFill>
          <a:blip r:embed="rId5"/>
          <a:srcRect/>
          <a:stretch>
            <a:fillRect/>
          </a:stretch>
        </p:blipFill>
        <p:spPr bwMode="auto">
          <a:xfrm>
            <a:off x="0" y="1473200"/>
            <a:ext cx="9144000" cy="5384800"/>
          </a:xfrm>
          <a:prstGeom prst="rect">
            <a:avLst/>
          </a:prstGeom>
          <a:noFill/>
          <a:ln w="9525">
            <a:noFill/>
            <a:miter lim="800000"/>
            <a:headEnd/>
            <a:tailEnd/>
          </a:ln>
        </p:spPr>
      </p:pic>
      <p:sp>
        <p:nvSpPr>
          <p:cNvPr id="7" name="TextBox 6"/>
          <p:cNvSpPr txBox="1"/>
          <p:nvPr/>
        </p:nvSpPr>
        <p:spPr>
          <a:xfrm>
            <a:off x="256243" y="5770467"/>
            <a:ext cx="7933181" cy="830997"/>
          </a:xfrm>
          <a:prstGeom prst="rect">
            <a:avLst/>
          </a:prstGeom>
          <a:noFill/>
        </p:spPr>
        <p:txBody>
          <a:bodyPr wrap="none" rtlCol="0">
            <a:spAutoFit/>
          </a:bodyPr>
          <a:lstStyle/>
          <a:p>
            <a:r>
              <a:rPr lang="en-US" sz="4800" dirty="0" smtClean="0">
                <a:solidFill>
                  <a:schemeClr val="bg1"/>
                </a:solidFill>
                <a:latin typeface="Arial Black"/>
                <a:cs typeface="Arial Black"/>
              </a:rPr>
              <a:t>Educational Resources</a:t>
            </a:r>
            <a:endParaRPr lang="en-US" sz="4800" dirty="0">
              <a:solidFill>
                <a:schemeClr val="bg1"/>
              </a:solidFill>
              <a:latin typeface="Arial Black"/>
              <a:cs typeface="Arial Black"/>
            </a:endParaRPr>
          </a:p>
        </p:txBody>
      </p:sp>
      <p:sp>
        <p:nvSpPr>
          <p:cNvPr id="8" name="TextBox 7"/>
          <p:cNvSpPr txBox="1"/>
          <p:nvPr/>
        </p:nvSpPr>
        <p:spPr>
          <a:xfrm flipH="1">
            <a:off x="256243" y="1682125"/>
            <a:ext cx="3242039" cy="923330"/>
          </a:xfrm>
          <a:prstGeom prst="rect">
            <a:avLst/>
          </a:prstGeom>
          <a:noFill/>
        </p:spPr>
        <p:txBody>
          <a:bodyPr wrap="square" rtlCol="0">
            <a:spAutoFit/>
          </a:bodyPr>
          <a:lstStyle/>
          <a:p>
            <a:r>
              <a:rPr lang="en-US" sz="5400" b="1" i="1" dirty="0" smtClean="0">
                <a:solidFill>
                  <a:srgbClr val="FFFFFF"/>
                </a:solidFill>
                <a:latin typeface="Arial Black"/>
                <a:cs typeface="Arial Black"/>
              </a:rPr>
              <a:t>S T E M</a:t>
            </a:r>
            <a:endParaRPr lang="en-US" sz="5400" b="1" i="1" dirty="0">
              <a:solidFill>
                <a:srgbClr val="FFFFFF"/>
              </a:solidFill>
              <a:latin typeface="Arial Black"/>
              <a:cs typeface="Arial Black"/>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sp>
        <p:nvSpPr>
          <p:cNvPr id="9" name="TextBox 8"/>
          <p:cNvSpPr txBox="1"/>
          <p:nvPr/>
        </p:nvSpPr>
        <p:spPr>
          <a:xfrm>
            <a:off x="2054753" y="6483583"/>
            <a:ext cx="4029356" cy="369332"/>
          </a:xfrm>
          <a:prstGeom prst="rect">
            <a:avLst/>
          </a:prstGeom>
          <a:noFill/>
        </p:spPr>
        <p:txBody>
          <a:bodyPr wrap="none" rtlCol="0">
            <a:spAutoFit/>
          </a:bodyPr>
          <a:lstStyle/>
          <a:p>
            <a:r>
              <a:rPr lang="en-US" b="1" dirty="0" smtClean="0"/>
              <a:t>Including the concept maps we showed! </a:t>
            </a:r>
            <a:endParaRPr lang="en-US" b="1" dirty="0"/>
          </a:p>
        </p:txBody>
      </p:sp>
      <p:sp>
        <p:nvSpPr>
          <p:cNvPr id="10" name="Bent Arrow 9"/>
          <p:cNvSpPr/>
          <p:nvPr/>
        </p:nvSpPr>
        <p:spPr>
          <a:xfrm rot="16200000">
            <a:off x="1012870" y="5811032"/>
            <a:ext cx="825177" cy="1258588"/>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549772" y="1712263"/>
            <a:ext cx="8091879" cy="738664"/>
          </a:xfrm>
          <a:prstGeom prst="rect">
            <a:avLst/>
          </a:prstGeom>
          <a:noFill/>
        </p:spPr>
        <p:txBody>
          <a:bodyPr wrap="none" rtlCol="0">
            <a:spAutoFit/>
          </a:bodyPr>
          <a:lstStyle/>
          <a:p>
            <a:r>
              <a:rPr lang="en-US" sz="2400" b="1" dirty="0" smtClean="0"/>
              <a:t>A Wealth of Educational Resources for You and your Students! </a:t>
            </a:r>
          </a:p>
          <a:p>
            <a:endParaRPr lang="en-US" b="1" dirty="0" smtClean="0"/>
          </a:p>
        </p:txBody>
      </p:sp>
      <p:pic>
        <p:nvPicPr>
          <p:cNvPr id="13" name="Picture 12" descr="Watch_eduresources.png"/>
          <p:cNvPicPr>
            <a:picLocks noChangeAspect="1"/>
          </p:cNvPicPr>
          <p:nvPr/>
        </p:nvPicPr>
        <p:blipFill>
          <a:blip r:embed="rId5"/>
          <a:stretch>
            <a:fillRect/>
          </a:stretch>
        </p:blipFill>
        <p:spPr>
          <a:xfrm>
            <a:off x="0" y="2221832"/>
            <a:ext cx="9144000" cy="361632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sp>
        <p:nvSpPr>
          <p:cNvPr id="7" name="TextBox 6"/>
          <p:cNvSpPr txBox="1"/>
          <p:nvPr/>
        </p:nvSpPr>
        <p:spPr>
          <a:xfrm>
            <a:off x="549772" y="1712263"/>
            <a:ext cx="8091879" cy="738664"/>
          </a:xfrm>
          <a:prstGeom prst="rect">
            <a:avLst/>
          </a:prstGeom>
          <a:noFill/>
        </p:spPr>
        <p:txBody>
          <a:bodyPr wrap="none" rtlCol="0">
            <a:spAutoFit/>
          </a:bodyPr>
          <a:lstStyle/>
          <a:p>
            <a:r>
              <a:rPr lang="en-US" sz="2400" b="1" dirty="0" smtClean="0"/>
              <a:t>A Wealth of Educational Resources for You and your Students! </a:t>
            </a:r>
          </a:p>
          <a:p>
            <a:endParaRPr lang="en-US" b="1" dirty="0" smtClean="0"/>
          </a:p>
        </p:txBody>
      </p:sp>
      <p:pic>
        <p:nvPicPr>
          <p:cNvPr id="13" name="Picture 12" descr="Teach_eduresources.png"/>
          <p:cNvPicPr>
            <a:picLocks noChangeAspect="1"/>
          </p:cNvPicPr>
          <p:nvPr/>
        </p:nvPicPr>
        <p:blipFill>
          <a:blip r:embed="rId5"/>
          <a:stretch>
            <a:fillRect/>
          </a:stretch>
        </p:blipFill>
        <p:spPr>
          <a:xfrm>
            <a:off x="0" y="2223431"/>
            <a:ext cx="8935483" cy="3962018"/>
          </a:xfrm>
          <a:prstGeom prst="rect">
            <a:avLst/>
          </a:prstGeom>
        </p:spPr>
      </p:pic>
      <p:sp>
        <p:nvSpPr>
          <p:cNvPr id="14" name="Bent Arrow 13"/>
          <p:cNvSpPr/>
          <p:nvPr/>
        </p:nvSpPr>
        <p:spPr>
          <a:xfrm rot="16200000">
            <a:off x="3312347" y="6181130"/>
            <a:ext cx="683932" cy="615075"/>
          </a:xfrm>
          <a:prstGeom prst="bentArrow">
            <a:avLst>
              <a:gd name="adj1" fmla="val 25000"/>
              <a:gd name="adj2" fmla="val 50000"/>
              <a:gd name="adj3" fmla="val 21918"/>
              <a:gd name="adj4" fmla="val 4066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942899" y="6211669"/>
            <a:ext cx="3203183" cy="646331"/>
          </a:xfrm>
          <a:prstGeom prst="rect">
            <a:avLst/>
          </a:prstGeom>
          <a:noFill/>
        </p:spPr>
        <p:txBody>
          <a:bodyPr wrap="none" rtlCol="0">
            <a:spAutoFit/>
          </a:bodyPr>
          <a:lstStyle/>
          <a:p>
            <a:r>
              <a:rPr lang="en-US" b="1" dirty="0" smtClean="0"/>
              <a:t>Great way for students </a:t>
            </a:r>
          </a:p>
          <a:p>
            <a:r>
              <a:rPr lang="en-US" b="1" dirty="0" smtClean="0"/>
              <a:t>to practice math/graphing skills</a:t>
            </a:r>
            <a:endParaRPr lang="en-US" b="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sp>
        <p:nvSpPr>
          <p:cNvPr id="7" name="TextBox 6"/>
          <p:cNvSpPr txBox="1"/>
          <p:nvPr/>
        </p:nvSpPr>
        <p:spPr>
          <a:xfrm>
            <a:off x="549772" y="1712263"/>
            <a:ext cx="8091879" cy="738664"/>
          </a:xfrm>
          <a:prstGeom prst="rect">
            <a:avLst/>
          </a:prstGeom>
          <a:noFill/>
        </p:spPr>
        <p:txBody>
          <a:bodyPr wrap="none" rtlCol="0">
            <a:spAutoFit/>
          </a:bodyPr>
          <a:lstStyle/>
          <a:p>
            <a:r>
              <a:rPr lang="en-US" sz="2400" b="1" dirty="0" smtClean="0"/>
              <a:t>A Wealth of Educational Resources for You and your Students! </a:t>
            </a:r>
          </a:p>
          <a:p>
            <a:endParaRPr lang="en-US" b="1" dirty="0" smtClean="0"/>
          </a:p>
        </p:txBody>
      </p:sp>
      <p:pic>
        <p:nvPicPr>
          <p:cNvPr id="8" name="Picture 7" descr="Interact_eduresources.png"/>
          <p:cNvPicPr>
            <a:picLocks noChangeAspect="1"/>
          </p:cNvPicPr>
          <p:nvPr/>
        </p:nvPicPr>
        <p:blipFill>
          <a:blip r:embed="rId5"/>
          <a:stretch>
            <a:fillRect/>
          </a:stretch>
        </p:blipFill>
        <p:spPr>
          <a:xfrm>
            <a:off x="-229" y="2274201"/>
            <a:ext cx="9144001" cy="292735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Rectangle 3"/>
          <p:cNvSpPr>
            <a:spLocks noChangeArrowheads="1"/>
          </p:cNvSpPr>
          <p:nvPr/>
        </p:nvSpPr>
        <p:spPr bwMode="auto">
          <a:xfrm>
            <a:off x="304800" y="1587500"/>
            <a:ext cx="8458200" cy="830263"/>
          </a:xfrm>
          <a:prstGeom prst="rect">
            <a:avLst/>
          </a:prstGeom>
          <a:noFill/>
          <a:ln w="9525">
            <a:noFill/>
            <a:miter lim="800000"/>
            <a:headEnd/>
            <a:tailEnd/>
          </a:ln>
        </p:spPr>
        <p:txBody>
          <a:bodyPr>
            <a:prstTxWarp prst="textNoShape">
              <a:avLst/>
            </a:prstTxWarp>
            <a:spAutoFit/>
          </a:bodyPr>
          <a:lstStyle/>
          <a:p>
            <a:r>
              <a:rPr lang="en-US" sz="2400" dirty="0">
                <a:latin typeface="Calibri" pitchFamily="-105" charset="0"/>
              </a:rPr>
              <a:t>Searchable database: Theme, resource type &amp; grade levels </a:t>
            </a:r>
            <a:r>
              <a:rPr lang="en-US" sz="2400" dirty="0">
                <a:latin typeface="Calibri" pitchFamily="-105" charset="0"/>
                <a:hlinkClick r:id="rId3"/>
              </a:rPr>
              <a:t>Aquarius Home</a:t>
            </a:r>
            <a:endParaRPr lang="en-US" sz="2400" dirty="0">
              <a:latin typeface="Calibri" pitchFamily="-105" charset="0"/>
            </a:endParaRPr>
          </a:p>
        </p:txBody>
      </p:sp>
      <p:pic>
        <p:nvPicPr>
          <p:cNvPr id="93187" name="Picture 3" descr="Picture 55.png"/>
          <p:cNvPicPr>
            <a:picLocks noChangeAspect="1"/>
          </p:cNvPicPr>
          <p:nvPr/>
        </p:nvPicPr>
        <p:blipFill>
          <a:blip r:embed="rId4"/>
          <a:srcRect/>
          <a:stretch>
            <a:fillRect/>
          </a:stretch>
        </p:blipFill>
        <p:spPr bwMode="auto">
          <a:xfrm>
            <a:off x="76200" y="2438400"/>
            <a:ext cx="4572000" cy="3944938"/>
          </a:xfrm>
          <a:prstGeom prst="rect">
            <a:avLst/>
          </a:prstGeom>
          <a:noFill/>
          <a:ln w="9525">
            <a:noFill/>
            <a:miter lim="800000"/>
            <a:headEnd/>
            <a:tailEnd/>
          </a:ln>
        </p:spPr>
      </p:pic>
      <p:pic>
        <p:nvPicPr>
          <p:cNvPr id="93189" name="Picture 4"/>
          <p:cNvPicPr>
            <a:picLocks noChangeAspect="1" noChangeArrowheads="1"/>
          </p:cNvPicPr>
          <p:nvPr/>
        </p:nvPicPr>
        <p:blipFill>
          <a:blip r:embed="rId5"/>
          <a:srcRect/>
          <a:stretch>
            <a:fillRect/>
          </a:stretch>
        </p:blipFill>
        <p:spPr bwMode="auto">
          <a:xfrm>
            <a:off x="0" y="0"/>
            <a:ext cx="6311900" cy="1473200"/>
          </a:xfrm>
          <a:prstGeom prst="rect">
            <a:avLst/>
          </a:prstGeom>
          <a:noFill/>
          <a:ln w="9525">
            <a:noFill/>
            <a:miter lim="800000"/>
            <a:headEnd/>
            <a:tailEnd/>
          </a:ln>
        </p:spPr>
      </p:pic>
      <p:pic>
        <p:nvPicPr>
          <p:cNvPr id="93190" name="Picture 5"/>
          <p:cNvPicPr>
            <a:picLocks noChangeAspect="1" noChangeArrowheads="1"/>
          </p:cNvPicPr>
          <p:nvPr/>
        </p:nvPicPr>
        <p:blipFill>
          <a:blip r:embed="rId6"/>
          <a:srcRect/>
          <a:stretch>
            <a:fillRect/>
          </a:stretch>
        </p:blipFill>
        <p:spPr bwMode="auto">
          <a:xfrm>
            <a:off x="6172200" y="0"/>
            <a:ext cx="2971800" cy="1473200"/>
          </a:xfrm>
          <a:prstGeom prst="rect">
            <a:avLst/>
          </a:prstGeom>
          <a:noFill/>
          <a:ln w="9525">
            <a:noFill/>
            <a:miter lim="800000"/>
            <a:headEnd/>
            <a:tailEnd/>
          </a:ln>
        </p:spPr>
      </p:pic>
      <p:pic>
        <p:nvPicPr>
          <p:cNvPr id="7" name="Picture 6" descr="Picture 3.png"/>
          <p:cNvPicPr>
            <a:picLocks noChangeAspect="1"/>
          </p:cNvPicPr>
          <p:nvPr/>
        </p:nvPicPr>
        <p:blipFill>
          <a:blip r:embed="rId7"/>
          <a:srcRect/>
          <a:stretch>
            <a:fillRect/>
          </a:stretch>
        </p:blipFill>
        <p:spPr bwMode="auto">
          <a:xfrm>
            <a:off x="4572000" y="2201863"/>
            <a:ext cx="4572000" cy="4656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0050"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30051"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sp>
        <p:nvSpPr>
          <p:cNvPr id="7" name="TextBox 6"/>
          <p:cNvSpPr txBox="1"/>
          <p:nvPr/>
        </p:nvSpPr>
        <p:spPr>
          <a:xfrm>
            <a:off x="326574" y="1473200"/>
            <a:ext cx="8435723" cy="738664"/>
          </a:xfrm>
          <a:prstGeom prst="rect">
            <a:avLst/>
          </a:prstGeom>
          <a:noFill/>
        </p:spPr>
        <p:txBody>
          <a:bodyPr wrap="none" rtlCol="0">
            <a:spAutoFit/>
          </a:bodyPr>
          <a:lstStyle/>
          <a:p>
            <a:r>
              <a:rPr lang="en-US" sz="2400" b="1" dirty="0" smtClean="0"/>
              <a:t>Hot off the Programmer’s Computer: Aquarius Interactive Globe!</a:t>
            </a:r>
          </a:p>
          <a:p>
            <a:endParaRPr lang="en-US" b="1" dirty="0" smtClean="0"/>
          </a:p>
        </p:txBody>
      </p:sp>
      <p:pic>
        <p:nvPicPr>
          <p:cNvPr id="6" name="Picture 5" descr="amazon_screen.jpg"/>
          <p:cNvPicPr>
            <a:picLocks noChangeAspect="1"/>
          </p:cNvPicPr>
          <p:nvPr/>
        </p:nvPicPr>
        <p:blipFill>
          <a:blip r:embed="rId5"/>
          <a:stretch>
            <a:fillRect/>
          </a:stretch>
        </p:blipFill>
        <p:spPr>
          <a:xfrm>
            <a:off x="326574" y="1936887"/>
            <a:ext cx="8319683" cy="4538272"/>
          </a:xfrm>
          <a:prstGeom prst="rect">
            <a:avLst/>
          </a:prstGeom>
        </p:spPr>
      </p:pic>
      <p:sp>
        <p:nvSpPr>
          <p:cNvPr id="8" name="TextBox 7"/>
          <p:cNvSpPr txBox="1"/>
          <p:nvPr/>
        </p:nvSpPr>
        <p:spPr>
          <a:xfrm>
            <a:off x="326574" y="6488668"/>
            <a:ext cx="8979178" cy="369332"/>
          </a:xfrm>
          <a:prstGeom prst="rect">
            <a:avLst/>
          </a:prstGeom>
          <a:noFill/>
        </p:spPr>
        <p:txBody>
          <a:bodyPr wrap="none" rtlCol="0">
            <a:spAutoFit/>
          </a:bodyPr>
          <a:lstStyle/>
          <a:p>
            <a:r>
              <a:rPr lang="en-US" u="sng" dirty="0" smtClean="0">
                <a:solidFill>
                  <a:srgbClr val="FFFFFF"/>
                </a:solidFill>
                <a:hlinkClick r:id="rId6"/>
              </a:rPr>
              <a:t>http://cosee.umaine.edu/coseeos/aquarius/aquarius_globe_index_html/index_5secwait.html</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6" name="Picture 5"/>
          <p:cNvPicPr>
            <a:picLocks noChangeAspect="1"/>
          </p:cNvPicPr>
          <p:nvPr/>
        </p:nvPicPr>
        <p:blipFill>
          <a:blip r:embed="rId5"/>
          <a:stretch>
            <a:fillRect/>
          </a:stretch>
        </p:blipFill>
        <p:spPr>
          <a:xfrm>
            <a:off x="-43287" y="2093977"/>
            <a:ext cx="9141694" cy="4224599"/>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5"/>
          <a:stretch>
            <a:fillRect/>
          </a:stretch>
        </p:blipFill>
        <p:spPr>
          <a:xfrm>
            <a:off x="129879" y="1689650"/>
            <a:ext cx="8918512" cy="485006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a:effectLst/>
        </p:spPr>
      </p:pic>
      <p:pic>
        <p:nvPicPr>
          <p:cNvPr id="3"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a:effectLst/>
        </p:spPr>
      </p:pic>
      <p:pic>
        <p:nvPicPr>
          <p:cNvPr id="5" name="Picture 4"/>
          <p:cNvPicPr>
            <a:picLocks noChangeAspect="1"/>
          </p:cNvPicPr>
          <p:nvPr/>
        </p:nvPicPr>
        <p:blipFill>
          <a:blip r:embed="rId5"/>
          <a:stretch>
            <a:fillRect/>
          </a:stretch>
        </p:blipFill>
        <p:spPr>
          <a:xfrm>
            <a:off x="69269" y="1496290"/>
            <a:ext cx="9007213" cy="515389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6311900" cy="1473200"/>
          </a:xfrm>
          <a:prstGeom prst="rect">
            <a:avLst/>
          </a:prstGeom>
          <a:noFill/>
          <a:ln w="9525">
            <a:noFill/>
            <a:miter lim="800000"/>
            <a:headEnd/>
            <a:tailEnd/>
          </a:ln>
        </p:spPr>
      </p:pic>
      <p:pic>
        <p:nvPicPr>
          <p:cNvPr id="19459" name="Picture 2"/>
          <p:cNvPicPr>
            <a:picLocks noChangeAspect="1" noChangeArrowheads="1"/>
          </p:cNvPicPr>
          <p:nvPr/>
        </p:nvPicPr>
        <p:blipFill>
          <a:blip r:embed="rId4"/>
          <a:srcRect/>
          <a:stretch>
            <a:fillRect/>
          </a:stretch>
        </p:blipFill>
        <p:spPr bwMode="auto">
          <a:xfrm>
            <a:off x="6172200" y="0"/>
            <a:ext cx="2971800" cy="1473200"/>
          </a:xfrm>
          <a:prstGeom prst="rect">
            <a:avLst/>
          </a:prstGeom>
          <a:noFill/>
          <a:ln w="9525">
            <a:noFill/>
            <a:miter lim="800000"/>
            <a:headEnd/>
            <a:tailEnd/>
          </a:ln>
        </p:spPr>
      </p:pic>
      <p:pic>
        <p:nvPicPr>
          <p:cNvPr id="19460" name="Picture 5"/>
          <p:cNvPicPr>
            <a:picLocks noChangeAspect="1"/>
          </p:cNvPicPr>
          <p:nvPr/>
        </p:nvPicPr>
        <p:blipFill>
          <a:blip r:embed="rId5"/>
          <a:srcRect/>
          <a:stretch>
            <a:fillRect/>
          </a:stretch>
        </p:blipFill>
        <p:spPr bwMode="auto">
          <a:xfrm>
            <a:off x="0" y="1473200"/>
            <a:ext cx="9144000" cy="5384800"/>
          </a:xfrm>
          <a:prstGeom prst="rect">
            <a:avLst/>
          </a:prstGeom>
          <a:noFill/>
          <a:ln w="9525">
            <a:noFill/>
            <a:miter lim="800000"/>
            <a:headEnd/>
            <a:tailEnd/>
          </a:ln>
        </p:spPr>
      </p:pic>
      <p:sp>
        <p:nvSpPr>
          <p:cNvPr id="7" name="TextBox 6"/>
          <p:cNvSpPr txBox="1"/>
          <p:nvPr/>
        </p:nvSpPr>
        <p:spPr>
          <a:xfrm>
            <a:off x="256243" y="5770467"/>
            <a:ext cx="7299294" cy="830997"/>
          </a:xfrm>
          <a:prstGeom prst="rect">
            <a:avLst/>
          </a:prstGeom>
          <a:noFill/>
        </p:spPr>
        <p:txBody>
          <a:bodyPr wrap="none" rtlCol="0">
            <a:spAutoFit/>
          </a:bodyPr>
          <a:lstStyle/>
          <a:p>
            <a:r>
              <a:rPr lang="en-US" sz="4800" dirty="0" smtClean="0">
                <a:solidFill>
                  <a:schemeClr val="bg1"/>
                </a:solidFill>
                <a:latin typeface="Arial Black"/>
                <a:cs typeface="Arial Black"/>
              </a:rPr>
              <a:t>Science Connections</a:t>
            </a:r>
            <a:endParaRPr lang="en-US" sz="4800" dirty="0">
              <a:solidFill>
                <a:schemeClr val="bg1"/>
              </a:solidFill>
              <a:latin typeface="Arial Black"/>
              <a:cs typeface="Arial Black"/>
            </a:endParaRPr>
          </a:p>
        </p:txBody>
      </p:sp>
      <p:sp>
        <p:nvSpPr>
          <p:cNvPr id="8" name="TextBox 7"/>
          <p:cNvSpPr txBox="1"/>
          <p:nvPr/>
        </p:nvSpPr>
        <p:spPr>
          <a:xfrm flipH="1">
            <a:off x="256243" y="1682125"/>
            <a:ext cx="3242039" cy="923330"/>
          </a:xfrm>
          <a:prstGeom prst="rect">
            <a:avLst/>
          </a:prstGeom>
          <a:noFill/>
        </p:spPr>
        <p:txBody>
          <a:bodyPr wrap="square" rtlCol="0">
            <a:spAutoFit/>
          </a:bodyPr>
          <a:lstStyle/>
          <a:p>
            <a:r>
              <a:rPr lang="en-US" sz="5400" b="1" i="1" dirty="0" smtClean="0">
                <a:solidFill>
                  <a:srgbClr val="FFFFFF"/>
                </a:solidFill>
                <a:latin typeface="Arial Black"/>
                <a:cs typeface="Arial Black"/>
              </a:rPr>
              <a:t>S T E M</a:t>
            </a:r>
            <a:endParaRPr lang="en-US" sz="5400" b="1" i="1" dirty="0">
              <a:solidFill>
                <a:srgbClr val="FFFFFF"/>
              </a:solidFill>
              <a:latin typeface="Arial Black"/>
              <a:cs typeface="Arial Black"/>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021" y="1690725"/>
            <a:ext cx="8787365" cy="4873752"/>
          </a:xfrm>
          <a:prstGeom prst="rect">
            <a:avLst/>
          </a:prstGeom>
        </p:spPr>
      </p:pic>
      <p:pic>
        <p:nvPicPr>
          <p:cNvPr id="3" name="Picture 2"/>
          <p:cNvPicPr>
            <a:picLocks noChangeAspect="1" noChangeArrowheads="1"/>
          </p:cNvPicPr>
          <p:nvPr/>
        </p:nvPicPr>
        <p:blipFill>
          <a:blip r:embed="rId4"/>
          <a:srcRect/>
          <a:stretch>
            <a:fillRect/>
          </a:stretch>
        </p:blipFill>
        <p:spPr bwMode="auto">
          <a:xfrm>
            <a:off x="0" y="0"/>
            <a:ext cx="6311900" cy="1473200"/>
          </a:xfrm>
          <a:prstGeom prst="rect">
            <a:avLst/>
          </a:prstGeom>
          <a:noFill/>
          <a:ln w="9525">
            <a:noFill/>
            <a:miter lim="800000"/>
            <a:headEnd/>
            <a:tailEnd/>
          </a:ln>
          <a:effectLst/>
        </p:spPr>
      </p:pic>
      <p:pic>
        <p:nvPicPr>
          <p:cNvPr id="4" name="Picture 3"/>
          <p:cNvPicPr>
            <a:picLocks noChangeAspect="1" noChangeArrowheads="1"/>
          </p:cNvPicPr>
          <p:nvPr/>
        </p:nvPicPr>
        <p:blipFill>
          <a:blip r:embed="rId5"/>
          <a:srcRect/>
          <a:stretch>
            <a:fillRect/>
          </a:stretch>
        </p:blipFill>
        <p:spPr bwMode="auto">
          <a:xfrm>
            <a:off x="6172200" y="0"/>
            <a:ext cx="2971800" cy="1473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5"/>
          <a:srcRect/>
          <a:stretch>
            <a:fillRect/>
          </a:stretch>
        </p:blipFill>
        <p:spPr bwMode="auto">
          <a:xfrm>
            <a:off x="0" y="0"/>
            <a:ext cx="6311900" cy="1473200"/>
          </a:xfrm>
          <a:prstGeom prst="rect">
            <a:avLst/>
          </a:prstGeom>
          <a:noFill/>
          <a:ln w="9525">
            <a:noFill/>
            <a:miter lim="800000"/>
            <a:headEnd/>
            <a:tailEnd/>
          </a:ln>
          <a:effectLst/>
        </p:spPr>
      </p:pic>
      <p:pic>
        <p:nvPicPr>
          <p:cNvPr id="4" name="Picture 3"/>
          <p:cNvPicPr>
            <a:picLocks noChangeAspect="1" noChangeArrowheads="1"/>
          </p:cNvPicPr>
          <p:nvPr/>
        </p:nvPicPr>
        <p:blipFill>
          <a:blip r:embed="rId6"/>
          <a:srcRect/>
          <a:stretch>
            <a:fillRect/>
          </a:stretch>
        </p:blipFill>
        <p:spPr bwMode="auto">
          <a:xfrm>
            <a:off x="6172200" y="0"/>
            <a:ext cx="2971800" cy="1473200"/>
          </a:xfrm>
          <a:prstGeom prst="rect">
            <a:avLst/>
          </a:prstGeom>
          <a:noFill/>
          <a:ln w="9525">
            <a:noFill/>
            <a:miter lim="800000"/>
            <a:headEnd/>
            <a:tailEnd/>
          </a:ln>
          <a:effectLst/>
        </p:spPr>
      </p:pic>
      <p:pic>
        <p:nvPicPr>
          <p:cNvPr id="6" name="Picture 5"/>
          <p:cNvPicPr>
            <a:picLocks noChangeAspect="1"/>
          </p:cNvPicPr>
          <p:nvPr/>
        </p:nvPicPr>
        <p:blipFill>
          <a:blip r:embed="rId7"/>
          <a:stretch>
            <a:fillRect/>
          </a:stretch>
        </p:blipFill>
        <p:spPr>
          <a:xfrm>
            <a:off x="0" y="1440368"/>
            <a:ext cx="3225074" cy="2889080"/>
          </a:xfrm>
          <a:prstGeom prst="rect">
            <a:avLst/>
          </a:prstGeom>
        </p:spPr>
      </p:pic>
      <p:pic>
        <p:nvPicPr>
          <p:cNvPr id="8" name="Picture 7"/>
          <p:cNvPicPr>
            <a:picLocks noChangeAspect="1"/>
          </p:cNvPicPr>
          <p:nvPr/>
        </p:nvPicPr>
        <p:blipFill>
          <a:blip r:embed="rId8"/>
          <a:stretch>
            <a:fillRect/>
          </a:stretch>
        </p:blipFill>
        <p:spPr>
          <a:xfrm>
            <a:off x="5755280" y="1473200"/>
            <a:ext cx="3388720" cy="5473700"/>
          </a:xfrm>
          <a:prstGeom prst="rect">
            <a:avLst/>
          </a:prstGeom>
        </p:spPr>
      </p:pic>
      <p:pic>
        <p:nvPicPr>
          <p:cNvPr id="10" name="density_effects copy.mov">
            <a:hlinkClick r:id="" action="ppaction://media"/>
          </p:cNvPr>
          <p:cNvPicPr/>
          <p:nvPr>
            <a:videoFile r:link="rId1"/>
          </p:nvPr>
        </p:nvPicPr>
        <p:blipFill>
          <a:blip r:embed="rId9"/>
          <a:stretch>
            <a:fillRect/>
          </a:stretch>
        </p:blipFill>
        <p:spPr>
          <a:xfrm>
            <a:off x="14038" y="3716534"/>
            <a:ext cx="5741242" cy="3230366"/>
          </a:xfrm>
          <a:prstGeom prst="rect">
            <a:avLst/>
          </a:prstGeom>
        </p:spPr>
      </p:pic>
      <p:pic>
        <p:nvPicPr>
          <p:cNvPr id="13" name="sss_reverse_direction - Wi-Fi.m4v">
            <a:hlinkClick r:id="" action="ppaction://media"/>
          </p:cNvPr>
          <p:cNvPicPr/>
          <p:nvPr>
            <a:videoFile r:link="rId2"/>
          </p:nvPr>
        </p:nvPicPr>
        <p:blipFill>
          <a:blip r:embed="rId10"/>
          <a:stretch>
            <a:fillRect/>
          </a:stretch>
        </p:blipFill>
        <p:spPr>
          <a:xfrm>
            <a:off x="2848137" y="1473200"/>
            <a:ext cx="2955084" cy="221631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p:cTn id="13"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20183</TotalTime>
  <Words>3616</Words>
  <Application>Microsoft Macintosh PowerPoint</Application>
  <PresentationFormat>On-screen Show (4:3)</PresentationFormat>
  <Paragraphs>173</Paragraphs>
  <Slides>37</Slides>
  <Notes>33</Notes>
  <HiddenSlides>0</HiddenSlides>
  <MMClips>6</MMClips>
  <ScaleCrop>false</ScaleCrop>
  <HeadingPairs>
    <vt:vector size="4" baseType="variant">
      <vt:variant>
        <vt:lpstr>Design Template</vt:lpstr>
      </vt:variant>
      <vt:variant>
        <vt:i4>1</vt:i4>
      </vt:variant>
      <vt:variant>
        <vt:lpstr>Slide Titles</vt:lpstr>
      </vt:variant>
      <vt:variant>
        <vt:i4>37</vt:i4>
      </vt:variant>
    </vt:vector>
  </HeadingPairs>
  <TitlesOfParts>
    <vt:vector size="3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Company>COSEE-Ocean Systems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Medea Steinman</dc:creator>
  <cp:keywords/>
  <cp:lastModifiedBy>c. herren</cp:lastModifiedBy>
  <cp:revision>66</cp:revision>
  <dcterms:created xsi:type="dcterms:W3CDTF">2012-03-31T12:52:24Z</dcterms:created>
  <dcterms:modified xsi:type="dcterms:W3CDTF">2012-03-31T13:27:58Z</dcterms:modified>
</cp:coreProperties>
</file>